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0"/>
  </p:notesMasterIdLst>
  <p:handoutMasterIdLst>
    <p:handoutMasterId r:id="rId31"/>
  </p:handoutMasterIdLst>
  <p:sldIdLst>
    <p:sldId id="257" r:id="rId2"/>
    <p:sldId id="262" r:id="rId3"/>
    <p:sldId id="771" r:id="rId4"/>
    <p:sldId id="535" r:id="rId5"/>
    <p:sldId id="736" r:id="rId6"/>
    <p:sldId id="536" r:id="rId7"/>
    <p:sldId id="772" r:id="rId8"/>
    <p:sldId id="737" r:id="rId9"/>
    <p:sldId id="738" r:id="rId10"/>
    <p:sldId id="745" r:id="rId11"/>
    <p:sldId id="786" r:id="rId12"/>
    <p:sldId id="787" r:id="rId13"/>
    <p:sldId id="779" r:id="rId14"/>
    <p:sldId id="746" r:id="rId15"/>
    <p:sldId id="534" r:id="rId16"/>
    <p:sldId id="744" r:id="rId17"/>
    <p:sldId id="773" r:id="rId18"/>
    <p:sldId id="775" r:id="rId19"/>
    <p:sldId id="776" r:id="rId20"/>
    <p:sldId id="778" r:id="rId21"/>
    <p:sldId id="783" r:id="rId22"/>
    <p:sldId id="784" r:id="rId23"/>
    <p:sldId id="774" r:id="rId24"/>
    <p:sldId id="781" r:id="rId25"/>
    <p:sldId id="780" r:id="rId26"/>
    <p:sldId id="782" r:id="rId27"/>
    <p:sldId id="785" r:id="rId28"/>
    <p:sldId id="723"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 Kerr" initials="EK [2]"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CCECFF"/>
    <a:srgbClr val="CC9900"/>
    <a:srgbClr val="FFCC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9831" autoAdjust="0"/>
  </p:normalViewPr>
  <p:slideViewPr>
    <p:cSldViewPr snapToGrid="0">
      <p:cViewPr varScale="1">
        <p:scale>
          <a:sx n="102" d="100"/>
          <a:sy n="102" d="100"/>
        </p:scale>
        <p:origin x="744" y="108"/>
      </p:cViewPr>
      <p:guideLst>
        <p:guide orient="horz" pos="2160"/>
        <p:guide pos="3840"/>
      </p:guideLst>
    </p:cSldViewPr>
  </p:slideViewPr>
  <p:outlineViewPr>
    <p:cViewPr>
      <p:scale>
        <a:sx n="33" d="100"/>
        <a:sy n="33" d="100"/>
      </p:scale>
      <p:origin x="0" y="-50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1CDF24-3D73-4C45-BE1A-26349771D4F5}" type="datetimeFigureOut">
              <a:rPr lang="en-US" smtClean="0"/>
              <a:t>3/20/2020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F919304-F935-42F6-9D81-8369CE6D89E9}" type="slidenum">
              <a:rPr lang="en-US" smtClean="0"/>
              <a:t>‹#›</a:t>
            </a:fld>
            <a:endParaRPr lang="en-US" dirty="0"/>
          </a:p>
        </p:txBody>
      </p:sp>
    </p:spTree>
    <p:extLst>
      <p:ext uri="{BB962C8B-B14F-4D97-AF65-F5344CB8AC3E}">
        <p14:creationId xmlns:p14="http://schemas.microsoft.com/office/powerpoint/2010/main" val="946797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D06ACC-8DC5-40B5-A23F-12012BE02065}" type="datetimeFigureOut">
              <a:rPr lang="en-US" smtClean="0"/>
              <a:t>3/20/2020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4D4D03-7381-43E7-A4A7-5987B1428BB8}" type="slidenum">
              <a:rPr lang="en-US" smtClean="0"/>
              <a:t>‹#›</a:t>
            </a:fld>
            <a:endParaRPr lang="en-US" dirty="0"/>
          </a:p>
        </p:txBody>
      </p:sp>
    </p:spTree>
    <p:extLst>
      <p:ext uri="{BB962C8B-B14F-4D97-AF65-F5344CB8AC3E}">
        <p14:creationId xmlns:p14="http://schemas.microsoft.com/office/powerpoint/2010/main" val="411242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3</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5733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4</a:t>
            </a:fld>
            <a:endParaRPr lang="en-US" dirty="0"/>
          </a:p>
        </p:txBody>
      </p:sp>
    </p:spTree>
    <p:extLst>
      <p:ext uri="{BB962C8B-B14F-4D97-AF65-F5344CB8AC3E}">
        <p14:creationId xmlns:p14="http://schemas.microsoft.com/office/powerpoint/2010/main" val="173737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13</a:t>
            </a:fld>
            <a:endParaRPr lang="en-US" dirty="0"/>
          </a:p>
        </p:txBody>
      </p:sp>
    </p:spTree>
    <p:extLst>
      <p:ext uri="{BB962C8B-B14F-4D97-AF65-F5344CB8AC3E}">
        <p14:creationId xmlns:p14="http://schemas.microsoft.com/office/powerpoint/2010/main" val="372268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23</a:t>
            </a:fld>
            <a:endParaRPr lang="en-US" dirty="0"/>
          </a:p>
        </p:txBody>
      </p:sp>
    </p:spTree>
    <p:extLst>
      <p:ext uri="{BB962C8B-B14F-4D97-AF65-F5344CB8AC3E}">
        <p14:creationId xmlns:p14="http://schemas.microsoft.com/office/powerpoint/2010/main" val="4125779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94C294-5851-42C9-84E3-F189835AFE42}" type="datetime1">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1" descr="NewPPcover.jpg"/>
          <p:cNvPicPr>
            <a:picLocks noChangeAspect="1"/>
          </p:cNvPicPr>
          <p:nvPr userDrawn="1"/>
        </p:nvPicPr>
        <p:blipFill rotWithShape="1">
          <a:blip r:embed="rId2">
            <a:extLst>
              <a:ext uri="{28A0092B-C50C-407E-A947-70E740481C1C}">
                <a14:useLocalDpi xmlns:a14="http://schemas.microsoft.com/office/drawing/2010/main"/>
              </a:ext>
            </a:extLst>
          </a:blip>
          <a:srcRect t="49966" b="7283"/>
          <a:stretch/>
        </p:blipFill>
        <p:spPr bwMode="auto">
          <a:xfrm>
            <a:off x="0" y="2998032"/>
            <a:ext cx="12191999" cy="385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ackground cover.pdf"/>
          <p:cNvPicPr>
            <a:picLocks noChangeAspect="1"/>
          </p:cNvPicPr>
          <p:nvPr userDrawn="1"/>
        </p:nvPicPr>
        <p:blipFill rotWithShape="1">
          <a:blip r:embed="rId3" cstate="email">
            <a:extLst>
              <a:ext uri="{28A0092B-C50C-407E-A947-70E740481C1C}">
                <a14:useLocalDpi xmlns:a14="http://schemas.microsoft.com/office/drawing/2010/main" val="0"/>
              </a:ext>
            </a:extLst>
          </a:blip>
          <a:srcRect b="57158"/>
          <a:stretch/>
        </p:blipFill>
        <p:spPr>
          <a:xfrm>
            <a:off x="0" y="9815"/>
            <a:ext cx="12192000" cy="2988217"/>
          </a:xfrm>
          <a:prstGeom prst="rect">
            <a:avLst/>
          </a:prstGeom>
        </p:spPr>
      </p:pic>
    </p:spTree>
    <p:extLst>
      <p:ext uri="{BB962C8B-B14F-4D97-AF65-F5344CB8AC3E}">
        <p14:creationId xmlns:p14="http://schemas.microsoft.com/office/powerpoint/2010/main" val="183913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C238C-D4A5-4865-AE41-F3DF5686A4EA}" type="datetime1">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32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64F89-21B8-4287-8ADF-4A582165BA93}" type="datetime1">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6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16132" y="1646266"/>
            <a:ext cx="10972800" cy="4525963"/>
          </a:xfrm>
        </p:spPr>
        <p:txBody>
          <a:bodyPr>
            <a:normAutofit/>
          </a:bodyPr>
          <a:lstStyle>
            <a:lvl1pP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1F25E8-0890-4377-B17A-C6B4521C5652}" type="datetime1">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79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5D1-C54C-40C6-8117-506DF79F823C}" type="datetime1">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1" descr="NewPPcover.jpg"/>
          <p:cNvPicPr>
            <a:picLocks noChangeAspect="1"/>
          </p:cNvPicPr>
          <p:nvPr userDrawn="1"/>
        </p:nvPicPr>
        <p:blipFill rotWithShape="1">
          <a:blip r:embed="rId2">
            <a:extLst>
              <a:ext uri="{28A0092B-C50C-407E-A947-70E740481C1C}">
                <a14:useLocalDpi xmlns:a14="http://schemas.microsoft.com/office/drawing/2010/main"/>
              </a:ext>
            </a:extLst>
          </a:blip>
          <a:srcRect t="49967"/>
          <a:stretch/>
        </p:blipFill>
        <p:spPr bwMode="auto">
          <a:xfrm>
            <a:off x="0" y="2893102"/>
            <a:ext cx="12191999" cy="39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72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2800" y="1600203"/>
            <a:ext cx="7213600" cy="4525963"/>
          </a:xfrm>
        </p:spPr>
        <p:txBody>
          <a:bodyPr>
            <a:normAutofit/>
          </a:bodyPr>
          <a:lstStyle>
            <a:lvl1pP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56896" y="1646266"/>
            <a:ext cx="7213600" cy="4525963"/>
          </a:xfrm>
        </p:spPr>
        <p:txBody>
          <a:bodyPr>
            <a:normAutofit/>
          </a:bodyPr>
          <a:lstStyle>
            <a:lvl1pP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21E5D-3FFE-4EA7-8B9F-B0F1318F15F6}" type="datetime1">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3D2E0-857C-45E7-8D49-73C280832387}" type="slidenum">
              <a:rPr lang="en-US" smtClean="0"/>
              <a:t>‹#›</a:t>
            </a:fld>
            <a:endParaRPr lang="en-US" dirty="0"/>
          </a:p>
        </p:txBody>
      </p:sp>
      <p:pic>
        <p:nvPicPr>
          <p:cNvPr id="8"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56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4EA00-30EA-404D-BD20-B2649C840B21}" type="datetime1">
              <a:rPr lang="en-US" smtClean="0"/>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3D2E0-857C-45E7-8D49-73C280832387}" type="slidenum">
              <a:rPr lang="en-US" smtClean="0"/>
              <a:t>‹#›</a:t>
            </a:fld>
            <a:endParaRPr lang="en-US" dirty="0"/>
          </a:p>
        </p:txBody>
      </p:sp>
      <p:pic>
        <p:nvPicPr>
          <p:cNvPr id="10"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09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26BB8-1E73-49D4-9266-93761C01581B}" type="datetime1">
              <a:rPr lang="en-US" smtClean="0"/>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3D2E0-857C-45E7-8D49-73C280832387}" type="slidenum">
              <a:rPr lang="en-US" smtClean="0"/>
              <a:t>‹#›</a:t>
            </a:fld>
            <a:endParaRPr lang="en-US" dirty="0"/>
          </a:p>
        </p:txBody>
      </p:sp>
      <p:pic>
        <p:nvPicPr>
          <p:cNvPr id="6"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82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E0431-B5BA-4A22-A482-B66771966984}" type="datetime1">
              <a:rPr lang="en-US" smtClean="0"/>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3D2E0-857C-45E7-8D49-73C280832387}" type="slidenum">
              <a:rPr lang="en-US" smtClean="0"/>
              <a:t>‹#›</a:t>
            </a:fld>
            <a:endParaRPr lang="en-US" dirty="0"/>
          </a:p>
        </p:txBody>
      </p:sp>
    </p:spTree>
    <p:extLst>
      <p:ext uri="{BB962C8B-B14F-4D97-AF65-F5344CB8AC3E}">
        <p14:creationId xmlns:p14="http://schemas.microsoft.com/office/powerpoint/2010/main" val="39283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38C20-D2F4-4BD4-B5FB-878DF11F89B4}" type="datetime1">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3D2E0-857C-45E7-8D49-73C280832387}" type="slidenum">
              <a:rPr lang="en-US" smtClean="0"/>
              <a:t>‹#›</a:t>
            </a:fld>
            <a:endParaRPr lang="en-US" dirty="0"/>
          </a:p>
        </p:txBody>
      </p:sp>
    </p:spTree>
    <p:extLst>
      <p:ext uri="{BB962C8B-B14F-4D97-AF65-F5344CB8AC3E}">
        <p14:creationId xmlns:p14="http://schemas.microsoft.com/office/powerpoint/2010/main" val="428250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09AE0-64B6-42F6-B5FE-1E0AFBF100F0}" type="datetime1">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3D2E0-857C-45E7-8D49-73C280832387}" type="slidenum">
              <a:rPr lang="en-US" smtClean="0"/>
              <a:t>‹#›</a:t>
            </a:fld>
            <a:endParaRPr lang="en-US" dirty="0"/>
          </a:p>
        </p:txBody>
      </p:sp>
    </p:spTree>
    <p:extLst>
      <p:ext uri="{BB962C8B-B14F-4D97-AF65-F5344CB8AC3E}">
        <p14:creationId xmlns:p14="http://schemas.microsoft.com/office/powerpoint/2010/main" val="57249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3D6BA-8806-4E88-94A5-72CCFA782750}" type="datetime1">
              <a:rPr lang="en-US" smtClean="0"/>
              <a:t>3/20/2020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3D2E0-857C-45E7-8D49-73C280832387}" type="slidenum">
              <a:rPr lang="en-US" smtClean="0"/>
              <a:t>‹#›</a:t>
            </a:fld>
            <a:endParaRPr lang="en-US" dirty="0"/>
          </a:p>
        </p:txBody>
      </p:sp>
    </p:spTree>
    <p:extLst>
      <p:ext uri="{BB962C8B-B14F-4D97-AF65-F5344CB8AC3E}">
        <p14:creationId xmlns:p14="http://schemas.microsoft.com/office/powerpoint/2010/main" val="227612094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400" rtl="0" eaLnBrk="1" latinLnBrk="0" hangingPunct="1">
        <a:spcBef>
          <a:spcPct val="0"/>
        </a:spcBef>
        <a:buNone/>
        <a:defRPr sz="4000" kern="1200">
          <a:solidFill>
            <a:schemeClr val="bg1">
              <a:lumMod val="9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news-events/expanded-access/expanded-access-how-submit-request-forms#PhysicianEmergency-sbs" TargetMode="External"/><Relationship Id="rId2" Type="http://schemas.openxmlformats.org/officeDocument/2006/relationships/hyperlink" Target="https://rdvcu.gilead.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ORDCOVID19@va.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da.gov/news-events/expanded-access/fdas-expanded-access-contact-information" TargetMode="External"/><Relationship Id="rId2" Type="http://schemas.openxmlformats.org/officeDocument/2006/relationships/hyperlink" Target="https://navigator.reaganudall.org/" TargetMode="External"/><Relationship Id="rId1" Type="http://schemas.openxmlformats.org/officeDocument/2006/relationships/slideLayout" Target="../slideLayouts/slideLayout2.xml"/><Relationship Id="rId5" Type="http://schemas.openxmlformats.org/officeDocument/2006/relationships/hyperlink" Target="https://www.fda.gov/news-events/expanded-access/expanded-access-how-submit-request-forms#PhysicianEmergency-sbs" TargetMode="External"/><Relationship Id="rId4" Type="http://schemas.openxmlformats.org/officeDocument/2006/relationships/hyperlink" Target="https://www.fda.gov/news-events/public-health-focus/expanded-acces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ORDCOVID19@VA.GOV" TargetMode="External"/><Relationship Id="rId2" Type="http://schemas.openxmlformats.org/officeDocument/2006/relationships/hyperlink" Target="mailto:c.karen.jeans@v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dvcu.gilead.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0D40E-5794-4EE3-9BFD-B39EBB7FE229}"/>
              </a:ext>
            </a:extLst>
          </p:cNvPr>
          <p:cNvSpPr>
            <a:spLocks noGrp="1"/>
          </p:cNvSpPr>
          <p:nvPr>
            <p:ph type="ctrTitle"/>
          </p:nvPr>
        </p:nvSpPr>
        <p:spPr>
          <a:xfrm>
            <a:off x="1824370" y="3228975"/>
            <a:ext cx="8195930" cy="2819400"/>
          </a:xfrm>
        </p:spPr>
        <p:txBody>
          <a:bodyPr>
            <a:normAutofit fontScale="90000"/>
          </a:bodyPr>
          <a:lstStyle/>
          <a:p>
            <a:r>
              <a:rPr lang="en-US" sz="2700" dirty="0"/>
              <a:t>Expanded Access Use of for Investigational Drugs in VA:  Focus on COVID-19 </a:t>
            </a:r>
            <a:br>
              <a:rPr lang="en-US" sz="2900" dirty="0"/>
            </a:br>
            <a:br>
              <a:rPr lang="en-US" sz="2400" dirty="0"/>
            </a:br>
            <a:r>
              <a:rPr lang="en-US" sz="2400" dirty="0"/>
              <a:t>Office of Research Protections, Policy, &amp; Education</a:t>
            </a:r>
            <a:br>
              <a:rPr lang="en-US" sz="2400" dirty="0"/>
            </a:br>
            <a:r>
              <a:rPr lang="en-US" sz="2400" dirty="0"/>
              <a:t>VHA Office of Research and Development</a:t>
            </a:r>
            <a:br>
              <a:rPr lang="en-US" sz="2400" dirty="0"/>
            </a:br>
            <a:r>
              <a:rPr lang="en-US" sz="2400" dirty="0"/>
              <a:t>Department of Veterans Affairs                          </a:t>
            </a:r>
            <a:br>
              <a:rPr lang="en-US" sz="2400" dirty="0"/>
            </a:br>
            <a:r>
              <a:rPr lang="en-US" sz="2400" dirty="0"/>
              <a:t>March 18, 2020</a:t>
            </a:r>
            <a:br>
              <a:rPr lang="en-US" sz="2400" dirty="0"/>
            </a:br>
            <a:br>
              <a:rPr lang="en-US" sz="2400" dirty="0"/>
            </a:br>
            <a:endParaRPr lang="en-US" sz="2400" dirty="0"/>
          </a:p>
        </p:txBody>
      </p:sp>
      <p:sp>
        <p:nvSpPr>
          <p:cNvPr id="4" name="TextBox 3">
            <a:extLst>
              <a:ext uri="{FF2B5EF4-FFF2-40B4-BE49-F238E27FC236}">
                <a16:creationId xmlns:a16="http://schemas.microsoft.com/office/drawing/2014/main" id="{AA4BC78B-EBB6-4B29-8BC5-7762B18231A4}"/>
              </a:ext>
            </a:extLst>
          </p:cNvPr>
          <p:cNvSpPr txBox="1"/>
          <p:nvPr/>
        </p:nvSpPr>
        <p:spPr>
          <a:xfrm>
            <a:off x="9278713" y="518984"/>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1 (213)-929-4232</a:t>
            </a:r>
          </a:p>
          <a:p>
            <a:r>
              <a:rPr lang="en-US" sz="1400" dirty="0"/>
              <a:t>Access Code: 152-743-880</a:t>
            </a:r>
          </a:p>
          <a:p>
            <a:r>
              <a:rPr lang="en-US" sz="1400" dirty="0"/>
              <a:t>Slides in “Handout” Tab</a:t>
            </a:r>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dirty="0"/>
              <a:t>Expanded Access Process for Remdesivir </a:t>
            </a:r>
            <a:br>
              <a:rPr lang="en-US" dirty="0"/>
            </a:br>
            <a:r>
              <a:rPr lang="en-US" dirty="0"/>
              <a:t>Gilead Sciences, Inc. </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487532" y="1519266"/>
            <a:ext cx="10972800" cy="4525963"/>
          </a:xfrm>
        </p:spPr>
        <p:txBody>
          <a:bodyPr>
            <a:noAutofit/>
          </a:bodyPr>
          <a:lstStyle/>
          <a:p>
            <a:pPr lvl="0"/>
            <a:r>
              <a:rPr lang="en-US" sz="1800" dirty="0"/>
              <a:t>Review patient information to ensure the patient meets the criteria established by Gilead.</a:t>
            </a:r>
          </a:p>
          <a:p>
            <a:pPr lvl="0"/>
            <a:r>
              <a:rPr lang="en-US" sz="1800" dirty="0"/>
              <a:t>Access the Gilead portal at </a:t>
            </a:r>
            <a:r>
              <a:rPr lang="en-US" sz="1800" dirty="0">
                <a:hlinkClick r:id="rId2"/>
              </a:rPr>
              <a:t>https://rdvcu.gilead.com/</a:t>
            </a:r>
            <a:endParaRPr lang="en-US" sz="1800" dirty="0"/>
          </a:p>
          <a:p>
            <a:pPr lvl="0"/>
            <a:r>
              <a:rPr lang="en-US" sz="1800" dirty="0"/>
              <a:t>If approved, Gilead will email instructions to you as the physician to complete:</a:t>
            </a:r>
          </a:p>
          <a:p>
            <a:pPr lvl="1"/>
            <a:r>
              <a:rPr lang="en-US" sz="1800" dirty="0"/>
              <a:t>Contact your Pharmacist and IRB immediately.  ORD also recommends informing your Chief of Staff.</a:t>
            </a:r>
          </a:p>
          <a:p>
            <a:pPr lvl="1"/>
            <a:r>
              <a:rPr lang="en-US" sz="1800" dirty="0"/>
              <a:t>Gilead will send a Confidentiality Disclosure Agreement (CDA) to complete.</a:t>
            </a:r>
          </a:p>
          <a:p>
            <a:pPr lvl="1"/>
            <a:r>
              <a:rPr lang="en-US" sz="1800" dirty="0"/>
              <a:t>You must obtain an investigator-sponsored, single-patient </a:t>
            </a:r>
            <a:r>
              <a:rPr lang="en-US" sz="1800" b="1" dirty="0"/>
              <a:t>emergency Investigational New Drug (eIND) Request</a:t>
            </a:r>
            <a:r>
              <a:rPr lang="en-US" sz="1800" dirty="0"/>
              <a:t> prior to Gilead shipping the drug.  </a:t>
            </a:r>
          </a:p>
          <a:p>
            <a:pPr lvl="2"/>
            <a:r>
              <a:rPr lang="en-US" sz="1800" dirty="0"/>
              <a:t>Obtain the emergency IND forms (Form FDA 3926) from the FDA website at </a:t>
            </a:r>
            <a:r>
              <a:rPr lang="en-US" sz="1800" dirty="0">
                <a:hlinkClick r:id="rId3"/>
              </a:rPr>
              <a:t>https://www.fda.gov/news-events/expanded-access/expanded-access-how-submit-request-forms#PhysicianEmergency-sbs</a:t>
            </a:r>
            <a:endParaRPr lang="en-US" sz="1800" dirty="0"/>
          </a:p>
          <a:p>
            <a:pPr lvl="2"/>
            <a:r>
              <a:rPr lang="en-US" sz="1800" u="sng" dirty="0"/>
              <a:t>Call FDA</a:t>
            </a:r>
            <a:r>
              <a:rPr lang="en-US" sz="1800" dirty="0"/>
              <a:t>.</a:t>
            </a:r>
          </a:p>
          <a:p>
            <a:pPr marL="457200" lvl="1" indent="0">
              <a:buNone/>
            </a:pPr>
            <a:r>
              <a:rPr lang="en-US" sz="1800" dirty="0"/>
              <a:t>		</a:t>
            </a:r>
            <a:r>
              <a:rPr lang="en-US" sz="1800" b="1" dirty="0"/>
              <a:t>FDA contact number M-F day (8:00-4:30): 301-796-3400</a:t>
            </a:r>
          </a:p>
          <a:p>
            <a:pPr marL="457200" lvl="1" indent="0">
              <a:buNone/>
            </a:pPr>
            <a:r>
              <a:rPr lang="en-US" sz="1800" b="1" dirty="0"/>
              <a:t>		After hours / weekends: 866-300-4374</a:t>
            </a:r>
          </a:p>
          <a:p>
            <a:pPr lvl="1"/>
            <a:r>
              <a:rPr lang="en-US" sz="1800" dirty="0"/>
              <a:t>Gilead will send a Prescribers Agreement (PA) for signature.</a:t>
            </a:r>
          </a:p>
          <a:p>
            <a:pPr lvl="1"/>
            <a:r>
              <a:rPr lang="en-US" sz="1800" dirty="0"/>
              <a:t>Include the sex of the patient with the Prescriber’s agreement.</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612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dirty="0"/>
              <a:t>Expanded Access Process for Remdesivir </a:t>
            </a:r>
            <a:br>
              <a:rPr lang="en-US" dirty="0"/>
            </a:br>
            <a:r>
              <a:rPr lang="en-US" dirty="0"/>
              <a:t>Gilead Sciences, Inc. (cont.)</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487532" y="1519266"/>
            <a:ext cx="10972800" cy="4525963"/>
          </a:xfrm>
        </p:spPr>
        <p:txBody>
          <a:bodyPr>
            <a:noAutofit/>
          </a:bodyPr>
          <a:lstStyle/>
          <a:p>
            <a:pPr lvl="0"/>
            <a:r>
              <a:rPr lang="en-US" sz="2400" dirty="0"/>
              <a:t>After Gilead receives the required information, Gilead ships the investigational drug to your VA Facility’s pharmacy.</a:t>
            </a:r>
          </a:p>
          <a:p>
            <a:pPr lvl="0"/>
            <a:r>
              <a:rPr lang="en-US" sz="2400" dirty="0"/>
              <a:t>Complete a VA Form 10-9012:  Investigational Drug Information Record to give to the VA Facility’s pharmacy (this can be done prior to Gilead shipping the investigational drug).</a:t>
            </a:r>
          </a:p>
          <a:p>
            <a:r>
              <a:rPr lang="en-US" sz="2400" dirty="0"/>
              <a:t>The physician obtains informed consent from the subject or the subject’s legally authorized representative unless the regulatory requirements are met for an exception from informed consent (if permitted by Gilead).</a:t>
            </a:r>
          </a:p>
          <a:p>
            <a:r>
              <a:rPr lang="en-US" sz="2400" dirty="0"/>
              <a:t>*Obtain a HIPAA authorization from the patient or patient’s legally authorized representative if possible.</a:t>
            </a:r>
          </a:p>
          <a:p>
            <a:pPr marL="0" lvl="0" indent="0">
              <a:buNone/>
            </a:pPr>
            <a:endParaRPr lang="en-US" sz="1800"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766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dirty="0"/>
              <a:t>Expanded Access Process for Remdesivir </a:t>
            </a:r>
            <a:br>
              <a:rPr lang="en-US" dirty="0"/>
            </a:br>
            <a:r>
              <a:rPr lang="en-US" dirty="0"/>
              <a:t>Gilead Sciences, Inc. (cont.)</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487532" y="1519266"/>
            <a:ext cx="10972800" cy="4525963"/>
          </a:xfrm>
        </p:spPr>
        <p:txBody>
          <a:bodyPr>
            <a:noAutofit/>
          </a:bodyPr>
          <a:lstStyle/>
          <a:p>
            <a:pPr lvl="0"/>
            <a:r>
              <a:rPr lang="en-US" sz="2400" dirty="0"/>
              <a:t>A prescription must be entered for the patient. </a:t>
            </a:r>
          </a:p>
          <a:p>
            <a:pPr lvl="0"/>
            <a:r>
              <a:rPr lang="en-US" sz="2400" dirty="0"/>
              <a:t>The pharmacist dispensing the drug verifies that a signed informed consent was obtained or verifies through an alternate mechanism that the signed document was seen before dispensing for the fist time.</a:t>
            </a:r>
          </a:p>
          <a:p>
            <a:pPr lvl="0"/>
            <a:r>
              <a:rPr lang="en-US" sz="2400" dirty="0"/>
              <a:t>After drug is administered, the physician must notify the IRB in writing within 5 days after treatment initiation.  This usually includes (but varies depending upon the IRB):</a:t>
            </a:r>
          </a:p>
          <a:p>
            <a:pPr lvl="1"/>
            <a:r>
              <a:rPr lang="en-US" sz="2400" dirty="0"/>
              <a:t>Summary of the conditions constituting the emergency</a:t>
            </a:r>
          </a:p>
          <a:p>
            <a:pPr lvl="1"/>
            <a:r>
              <a:rPr lang="en-US" sz="2400" dirty="0"/>
              <a:t>Patient outcome information</a:t>
            </a:r>
          </a:p>
          <a:p>
            <a:pPr lvl="1"/>
            <a:r>
              <a:rPr lang="en-US" sz="2400" dirty="0"/>
              <a:t>Human subject protection measures that were followed (e.g., informed consent).</a:t>
            </a:r>
          </a:p>
          <a:p>
            <a:pPr lvl="0"/>
            <a:endParaRPr lang="en-US" sz="1800"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145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281B-3CEC-431D-BF42-E2696AE44AA5}"/>
              </a:ext>
            </a:extLst>
          </p:cNvPr>
          <p:cNvSpPr>
            <a:spLocks noGrp="1"/>
          </p:cNvSpPr>
          <p:nvPr>
            <p:ph type="title"/>
          </p:nvPr>
        </p:nvSpPr>
        <p:spPr/>
        <p:txBody>
          <a:bodyPr/>
          <a:lstStyle/>
          <a:p>
            <a:r>
              <a:rPr lang="en-US" dirty="0"/>
              <a:t>Form FDA 3926</a:t>
            </a:r>
          </a:p>
        </p:txBody>
      </p:sp>
      <p:pic>
        <p:nvPicPr>
          <p:cNvPr id="4" name="Content Placeholder 3">
            <a:extLst>
              <a:ext uri="{FF2B5EF4-FFF2-40B4-BE49-F238E27FC236}">
                <a16:creationId xmlns:a16="http://schemas.microsoft.com/office/drawing/2014/main" id="{A00F6B7A-B6DF-46E8-8E22-FC37E500701D}"/>
              </a:ext>
            </a:extLst>
          </p:cNvPr>
          <p:cNvPicPr>
            <a:picLocks noGrp="1" noChangeAspect="1"/>
          </p:cNvPicPr>
          <p:nvPr>
            <p:ph idx="1"/>
          </p:nvPr>
        </p:nvPicPr>
        <p:blipFill rotWithShape="1">
          <a:blip r:embed="rId3"/>
          <a:srcRect l="4247" t="17883" r="22821" b="5157"/>
          <a:stretch/>
        </p:blipFill>
        <p:spPr>
          <a:xfrm>
            <a:off x="2019299" y="1798639"/>
            <a:ext cx="6905625" cy="4098924"/>
          </a:xfrm>
          <a:prstGeom prst="rect">
            <a:avLst/>
          </a:prstGeom>
        </p:spPr>
      </p:pic>
    </p:spTree>
    <p:extLst>
      <p:ext uri="{BB962C8B-B14F-4D97-AF65-F5344CB8AC3E}">
        <p14:creationId xmlns:p14="http://schemas.microsoft.com/office/powerpoint/2010/main" val="710182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sz="2400" dirty="0"/>
              <a:t>What Research Committees or Subcommittees are Required to Review or Approve When a VA Physician Wants to Request an Investigational Drug or Biologic Related to COVID-19 Through Expanded Access?</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r>
              <a:rPr lang="en-US" sz="2200" dirty="0"/>
              <a:t> </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5DED522-AC6F-4FFB-A452-B5BD145F5589}"/>
              </a:ext>
            </a:extLst>
          </p:cNvPr>
          <p:cNvSpPr/>
          <p:nvPr/>
        </p:nvSpPr>
        <p:spPr>
          <a:xfrm>
            <a:off x="1687398" y="2007909"/>
            <a:ext cx="2309567" cy="15837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Emergency IND</a:t>
            </a:r>
          </a:p>
          <a:p>
            <a:pPr algn="ctr"/>
            <a:r>
              <a:rPr lang="en-US" sz="2000" dirty="0">
                <a:latin typeface="Arial" panose="020B0604020202020204" pitchFamily="34" charset="0"/>
                <a:cs typeface="Arial" panose="020B0604020202020204" pitchFamily="34" charset="0"/>
              </a:rPr>
              <a:t>(Example: Remdesivir)</a:t>
            </a:r>
          </a:p>
        </p:txBody>
      </p:sp>
      <p:sp>
        <p:nvSpPr>
          <p:cNvPr id="7" name="Rectangle 6">
            <a:extLst>
              <a:ext uri="{FF2B5EF4-FFF2-40B4-BE49-F238E27FC236}">
                <a16:creationId xmlns:a16="http://schemas.microsoft.com/office/drawing/2014/main" id="{0EF3C200-DF02-49F1-8FF0-D91EC2545D24}"/>
              </a:ext>
            </a:extLst>
          </p:cNvPr>
          <p:cNvSpPr/>
          <p:nvPr/>
        </p:nvSpPr>
        <p:spPr>
          <a:xfrm>
            <a:off x="1687397" y="4105655"/>
            <a:ext cx="2309567" cy="1583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Non-Emergency Expanded Access</a:t>
            </a:r>
          </a:p>
          <a:p>
            <a:pPr algn="ctr"/>
            <a:endParaRPr lang="en-US" dirty="0"/>
          </a:p>
        </p:txBody>
      </p:sp>
      <p:cxnSp>
        <p:nvCxnSpPr>
          <p:cNvPr id="9" name="Straight Connector 8">
            <a:extLst>
              <a:ext uri="{FF2B5EF4-FFF2-40B4-BE49-F238E27FC236}">
                <a16:creationId xmlns:a16="http://schemas.microsoft.com/office/drawing/2014/main" id="{2319FDAB-7072-4E33-80E4-05480E60A904}"/>
              </a:ext>
            </a:extLst>
          </p:cNvPr>
          <p:cNvCxnSpPr/>
          <p:nvPr/>
        </p:nvCxnSpPr>
        <p:spPr>
          <a:xfrm>
            <a:off x="3996964" y="2799760"/>
            <a:ext cx="1461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8A5A7-8B2D-492E-9B89-970F6868233A}"/>
              </a:ext>
            </a:extLst>
          </p:cNvPr>
          <p:cNvCxnSpPr/>
          <p:nvPr/>
        </p:nvCxnSpPr>
        <p:spPr>
          <a:xfrm>
            <a:off x="3996964" y="4771533"/>
            <a:ext cx="1461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64FCDE-2892-4E20-969D-1FF087235FB1}"/>
              </a:ext>
            </a:extLst>
          </p:cNvPr>
          <p:cNvCxnSpPr/>
          <p:nvPr/>
        </p:nvCxnSpPr>
        <p:spPr>
          <a:xfrm>
            <a:off x="5458120" y="2092751"/>
            <a:ext cx="0" cy="1498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E2F882-9702-4605-963C-2248C74CA671}"/>
              </a:ext>
            </a:extLst>
          </p:cNvPr>
          <p:cNvCxnSpPr/>
          <p:nvPr/>
        </p:nvCxnSpPr>
        <p:spPr>
          <a:xfrm>
            <a:off x="5458120" y="4148075"/>
            <a:ext cx="0" cy="1498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BFBCE6-293E-4DC1-AB57-10763F02D14F}"/>
              </a:ext>
            </a:extLst>
          </p:cNvPr>
          <p:cNvCxnSpPr/>
          <p:nvPr/>
        </p:nvCxnSpPr>
        <p:spPr>
          <a:xfrm>
            <a:off x="5458120" y="2092751"/>
            <a:ext cx="2205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40882F-2977-424D-A9C6-C5ACA1086393}"/>
              </a:ext>
            </a:extLst>
          </p:cNvPr>
          <p:cNvCxnSpPr/>
          <p:nvPr/>
        </p:nvCxnSpPr>
        <p:spPr>
          <a:xfrm>
            <a:off x="5458120" y="3591612"/>
            <a:ext cx="2205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997A73-2758-4BCA-935C-68D92B02BE22}"/>
              </a:ext>
            </a:extLst>
          </p:cNvPr>
          <p:cNvCxnSpPr/>
          <p:nvPr/>
        </p:nvCxnSpPr>
        <p:spPr>
          <a:xfrm>
            <a:off x="5458120" y="4148075"/>
            <a:ext cx="2205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A8C72A-122C-4279-8CD1-72126C7D6A07}"/>
              </a:ext>
            </a:extLst>
          </p:cNvPr>
          <p:cNvCxnSpPr/>
          <p:nvPr/>
        </p:nvCxnSpPr>
        <p:spPr>
          <a:xfrm>
            <a:off x="5458120" y="5646936"/>
            <a:ext cx="22058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0C277CF-0BCA-4AA2-ADD2-397AD646C754}"/>
              </a:ext>
            </a:extLst>
          </p:cNvPr>
          <p:cNvSpPr txBox="1"/>
          <p:nvPr/>
        </p:nvSpPr>
        <p:spPr>
          <a:xfrm>
            <a:off x="7729981" y="1902328"/>
            <a:ext cx="4194921"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 Prospective IRB Approval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IRB Notification </a:t>
            </a:r>
            <a:r>
              <a:rPr lang="en-US" u="sng" dirty="0">
                <a:latin typeface="Arial" panose="020B0604020202020204" pitchFamily="34" charset="0"/>
                <a:cs typeface="Arial" panose="020B0604020202020204" pitchFamily="34" charset="0"/>
              </a:rPr>
              <a:t>Required</a:t>
            </a:r>
            <a:r>
              <a:rPr lang="en-US" dirty="0">
                <a:latin typeface="Arial" panose="020B0604020202020204" pitchFamily="34" charset="0"/>
                <a:cs typeface="Arial" panose="020B0604020202020204" pitchFamily="34" charset="0"/>
              </a:rPr>
              <a:t> 5 Working Days After Beginning Administration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 VA Research and Development Committee approval</a:t>
            </a:r>
          </a:p>
        </p:txBody>
      </p:sp>
      <p:sp>
        <p:nvSpPr>
          <p:cNvPr id="23" name="TextBox 22">
            <a:extLst>
              <a:ext uri="{FF2B5EF4-FFF2-40B4-BE49-F238E27FC236}">
                <a16:creationId xmlns:a16="http://schemas.microsoft.com/office/drawing/2014/main" id="{AA6AF094-C495-4086-A293-35C094215E6D}"/>
              </a:ext>
            </a:extLst>
          </p:cNvPr>
          <p:cNvSpPr txBox="1"/>
          <p:nvPr/>
        </p:nvSpPr>
        <p:spPr>
          <a:xfrm>
            <a:off x="7767687" y="3940203"/>
            <a:ext cx="4194921" cy="286232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Prospective IRB Approval </a:t>
            </a:r>
            <a:r>
              <a:rPr lang="en-US" u="sng" dirty="0">
                <a:latin typeface="Arial" panose="020B0604020202020204" pitchFamily="34" charset="0"/>
                <a:cs typeface="Arial" panose="020B0604020202020204" pitchFamily="34" charset="0"/>
              </a:rPr>
              <a:t>Required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Prospective VA Research and Development Committee approval </a:t>
            </a:r>
            <a:r>
              <a:rPr lang="en-US" u="sng" dirty="0">
                <a:latin typeface="Arial" panose="020B0604020202020204" pitchFamily="34" charset="0"/>
                <a:cs typeface="Arial" panose="020B0604020202020204" pitchFamily="34" charset="0"/>
              </a:rPr>
              <a:t>Required</a:t>
            </a:r>
          </a:p>
          <a:p>
            <a:r>
              <a:rPr lang="en-US" dirty="0">
                <a:latin typeface="Arial" panose="020B0604020202020204" pitchFamily="34" charset="0"/>
                <a:cs typeface="Arial" panose="020B0604020202020204" pitchFamily="34" charset="0"/>
              </a:rPr>
              <a:t>*Designated Review can be used when a single patient use is approved by the IRB Chair or another appropriate IRB voting member as permitted by FDA. </a:t>
            </a:r>
            <a:endParaRPr 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88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1B74-5660-429C-BC42-926409CEB890}"/>
              </a:ext>
            </a:extLst>
          </p:cNvPr>
          <p:cNvSpPr>
            <a:spLocks noGrp="1"/>
          </p:cNvSpPr>
          <p:nvPr>
            <p:ph type="title"/>
          </p:nvPr>
        </p:nvSpPr>
        <p:spPr>
          <a:xfrm>
            <a:off x="609600" y="242740"/>
            <a:ext cx="10972800" cy="1143000"/>
          </a:xfrm>
        </p:spPr>
        <p:txBody>
          <a:bodyPr>
            <a:noAutofit/>
          </a:bodyPr>
          <a:lstStyle/>
          <a:p>
            <a:r>
              <a:rPr lang="en-US" sz="2800" dirty="0"/>
              <a:t>Support Center for Facilitating Questions about Expanded Access Uses of Investigational Drugs and Biologics: COVID-19</a:t>
            </a:r>
          </a:p>
        </p:txBody>
      </p:sp>
      <p:sp>
        <p:nvSpPr>
          <p:cNvPr id="3" name="Content Placeholder 2">
            <a:extLst>
              <a:ext uri="{FF2B5EF4-FFF2-40B4-BE49-F238E27FC236}">
                <a16:creationId xmlns:a16="http://schemas.microsoft.com/office/drawing/2014/main" id="{73BF81E9-2BD9-42F7-AA72-78E4852E1C38}"/>
              </a:ext>
            </a:extLst>
          </p:cNvPr>
          <p:cNvSpPr>
            <a:spLocks noGrp="1"/>
          </p:cNvSpPr>
          <p:nvPr>
            <p:ph idx="1"/>
          </p:nvPr>
        </p:nvSpPr>
        <p:spPr/>
        <p:txBody>
          <a:bodyPr>
            <a:normAutofit fontScale="25000" lnSpcReduction="20000"/>
          </a:bodyPr>
          <a:lstStyle/>
          <a:p>
            <a:r>
              <a:rPr lang="en-US" sz="11200" dirty="0"/>
              <a:t>ORD is staffing a dedicated support center to assist VA Facilities with resolution of issues related to expanded access uses of Investigational Drugs and Biologics related to COVID-19.  </a:t>
            </a:r>
          </a:p>
          <a:p>
            <a:pPr marL="0" indent="0">
              <a:buNone/>
            </a:pPr>
            <a:endParaRPr lang="en-US" sz="11200" dirty="0"/>
          </a:p>
          <a:p>
            <a:r>
              <a:rPr lang="en-US" sz="11200" dirty="0"/>
              <a:t>ORD is collaborating closely with Pharmacy Benefits Management (PBM) and other program offices as part of this support center. </a:t>
            </a:r>
          </a:p>
          <a:p>
            <a:endParaRPr lang="en-US" sz="11200" dirty="0"/>
          </a:p>
          <a:p>
            <a:r>
              <a:rPr lang="en-US" sz="11200" dirty="0"/>
              <a:t>ORD will be announcing how to contact the ORD Expanded Support Team.  In the interim, please continue to send questions to </a:t>
            </a:r>
            <a:r>
              <a:rPr lang="en-US" sz="11200" dirty="0">
                <a:hlinkClick r:id="rId2"/>
              </a:rPr>
              <a:t>ORDCOVID19@va.gov</a:t>
            </a:r>
            <a:r>
              <a:rPr lang="en-US" sz="11200" dirty="0"/>
              <a:t>.</a:t>
            </a:r>
          </a:p>
          <a:p>
            <a:pPr marL="0" indent="0">
              <a:buNone/>
            </a:pPr>
            <a:endParaRPr lang="en-US" sz="11200" dirty="0"/>
          </a:p>
          <a:p>
            <a:pPr marL="0" indent="0">
              <a:buNone/>
            </a:pPr>
            <a:endParaRPr lang="en-US" sz="7200" dirty="0"/>
          </a:p>
        </p:txBody>
      </p:sp>
      <p:sp>
        <p:nvSpPr>
          <p:cNvPr id="4" name="Slide Number Placeholder 3">
            <a:extLst>
              <a:ext uri="{FF2B5EF4-FFF2-40B4-BE49-F238E27FC236}">
                <a16:creationId xmlns:a16="http://schemas.microsoft.com/office/drawing/2014/main" id="{53DCE8B6-13D5-4D58-8A01-26F2138804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15</a:t>
            </a:fld>
            <a:endParaRPr lang="en-US" dirty="0"/>
          </a:p>
        </p:txBody>
      </p:sp>
    </p:spTree>
    <p:extLst>
      <p:ext uri="{BB962C8B-B14F-4D97-AF65-F5344CB8AC3E}">
        <p14:creationId xmlns:p14="http://schemas.microsoft.com/office/powerpoint/2010/main" val="20024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1B74-5660-429C-BC42-926409CEB890}"/>
              </a:ext>
            </a:extLst>
          </p:cNvPr>
          <p:cNvSpPr>
            <a:spLocks noGrp="1"/>
          </p:cNvSpPr>
          <p:nvPr>
            <p:ph type="title"/>
          </p:nvPr>
        </p:nvSpPr>
        <p:spPr>
          <a:xfrm>
            <a:off x="609600" y="319145"/>
            <a:ext cx="10972800" cy="1143000"/>
          </a:xfrm>
        </p:spPr>
        <p:txBody>
          <a:bodyPr>
            <a:noAutofit/>
          </a:bodyPr>
          <a:lstStyle/>
          <a:p>
            <a:r>
              <a:rPr lang="en-US" sz="2500" dirty="0"/>
              <a:t>Mechanism for VA Clinicians from VA Facilities without Research Programs to use Expanded Access for Investigational Drugs and Biologics  Related to COVID-19</a:t>
            </a:r>
          </a:p>
        </p:txBody>
      </p:sp>
      <p:sp>
        <p:nvSpPr>
          <p:cNvPr id="3" name="Content Placeholder 2">
            <a:extLst>
              <a:ext uri="{FF2B5EF4-FFF2-40B4-BE49-F238E27FC236}">
                <a16:creationId xmlns:a16="http://schemas.microsoft.com/office/drawing/2014/main" id="{73BF81E9-2BD9-42F7-AA72-78E4852E1C38}"/>
              </a:ext>
            </a:extLst>
          </p:cNvPr>
          <p:cNvSpPr>
            <a:spLocks noGrp="1"/>
          </p:cNvSpPr>
          <p:nvPr>
            <p:ph idx="1"/>
          </p:nvPr>
        </p:nvSpPr>
        <p:spPr/>
        <p:txBody>
          <a:bodyPr>
            <a:normAutofit/>
          </a:bodyPr>
          <a:lstStyle/>
          <a:p>
            <a:r>
              <a:rPr lang="en-US" sz="2600" dirty="0"/>
              <a:t>All expanded access uses of investigational drugs or biologics require an IRB.  </a:t>
            </a:r>
          </a:p>
          <a:p>
            <a:r>
              <a:rPr lang="en-US" sz="2600" dirty="0"/>
              <a:t>VHA has 31 Medical Centers that do not have research programs.</a:t>
            </a:r>
          </a:p>
          <a:p>
            <a:r>
              <a:rPr lang="en-US" sz="2600" dirty="0"/>
              <a:t>ORD and the Office of Research Oversight (ORO) have developed a mechanism that will permit VA Medical Centers without Research Programs to be able to use expanded access for investigational drugs and biologics related to COVID-19 for their patients.</a:t>
            </a:r>
          </a:p>
          <a:p>
            <a:r>
              <a:rPr lang="en-US" sz="2600" dirty="0"/>
              <a:t>ORD is working to stand up this mechanism by next week pending finalizations of the procedures and agreements. </a:t>
            </a:r>
          </a:p>
          <a:p>
            <a:pPr marL="0" indent="0">
              <a:buNone/>
            </a:pPr>
            <a:endParaRPr lang="en-US" sz="7200" dirty="0"/>
          </a:p>
        </p:txBody>
      </p:sp>
      <p:sp>
        <p:nvSpPr>
          <p:cNvPr id="4" name="Slide Number Placeholder 3">
            <a:extLst>
              <a:ext uri="{FF2B5EF4-FFF2-40B4-BE49-F238E27FC236}">
                <a16:creationId xmlns:a16="http://schemas.microsoft.com/office/drawing/2014/main" id="{53DCE8B6-13D5-4D58-8A01-26F2138804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16</a:t>
            </a:fld>
            <a:endParaRPr lang="en-US" dirty="0"/>
          </a:p>
        </p:txBody>
      </p:sp>
    </p:spTree>
    <p:extLst>
      <p:ext uri="{BB962C8B-B14F-4D97-AF65-F5344CB8AC3E}">
        <p14:creationId xmlns:p14="http://schemas.microsoft.com/office/powerpoint/2010/main" val="36287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1B74-5660-429C-BC42-926409CEB890}"/>
              </a:ext>
            </a:extLst>
          </p:cNvPr>
          <p:cNvSpPr>
            <a:spLocks noGrp="1"/>
          </p:cNvSpPr>
          <p:nvPr>
            <p:ph type="title"/>
          </p:nvPr>
        </p:nvSpPr>
        <p:spPr>
          <a:xfrm>
            <a:off x="609600" y="319145"/>
            <a:ext cx="10972800" cy="1143000"/>
          </a:xfrm>
        </p:spPr>
        <p:txBody>
          <a:bodyPr>
            <a:noAutofit/>
          </a:bodyPr>
          <a:lstStyle/>
          <a:p>
            <a:r>
              <a:rPr lang="en-US" sz="2500" dirty="0"/>
              <a:t>Steps for VA Facilities without Research Programs to use Expanded Access for Investigational Drugs and Biologics  Related to COVID-19</a:t>
            </a:r>
          </a:p>
        </p:txBody>
      </p:sp>
      <p:sp>
        <p:nvSpPr>
          <p:cNvPr id="3" name="Content Placeholder 2">
            <a:extLst>
              <a:ext uri="{FF2B5EF4-FFF2-40B4-BE49-F238E27FC236}">
                <a16:creationId xmlns:a16="http://schemas.microsoft.com/office/drawing/2014/main" id="{73BF81E9-2BD9-42F7-AA72-78E4852E1C38}"/>
              </a:ext>
            </a:extLst>
          </p:cNvPr>
          <p:cNvSpPr>
            <a:spLocks noGrp="1"/>
          </p:cNvSpPr>
          <p:nvPr>
            <p:ph idx="1"/>
          </p:nvPr>
        </p:nvSpPr>
        <p:spPr/>
        <p:txBody>
          <a:bodyPr>
            <a:normAutofit fontScale="92500"/>
          </a:bodyPr>
          <a:lstStyle/>
          <a:p>
            <a:r>
              <a:rPr lang="en-US" sz="2600" dirty="0"/>
              <a:t>The Medical Center Director is required to sign and return to ORD:</a:t>
            </a:r>
          </a:p>
          <a:p>
            <a:pPr lvl="1"/>
            <a:r>
              <a:rPr lang="en-US" sz="2600" dirty="0"/>
              <a:t>VA Special Assurance (VSA) for Providing Expanded Access to COVID-19 Investigational Products by VA Facilities that Do Not Hold a Federalwide Assurance (FWA);</a:t>
            </a:r>
          </a:p>
          <a:p>
            <a:pPr lvl="1"/>
            <a:r>
              <a:rPr lang="en-US" sz="2600" dirty="0"/>
              <a:t>Memorandum of Understanding (MOU) with the VHA Central Office Human Research Protection Program for use of the VA Central IRB; and </a:t>
            </a:r>
          </a:p>
          <a:p>
            <a:pPr lvl="1"/>
            <a:r>
              <a:rPr lang="en-US" sz="2600" dirty="0"/>
              <a:t>MOU with the Baltimore VA for use of the Baltimore Research and Development Committee</a:t>
            </a:r>
          </a:p>
          <a:p>
            <a:r>
              <a:rPr lang="en-US" sz="2600" dirty="0"/>
              <a:t>ORD will assist the VA Facility with implementing the standardized written procedures for use of the VHA Central IRB and the Baltimore VA Research and Development Committee.</a:t>
            </a:r>
          </a:p>
        </p:txBody>
      </p:sp>
      <p:sp>
        <p:nvSpPr>
          <p:cNvPr id="4" name="Slide Number Placeholder 3">
            <a:extLst>
              <a:ext uri="{FF2B5EF4-FFF2-40B4-BE49-F238E27FC236}">
                <a16:creationId xmlns:a16="http://schemas.microsoft.com/office/drawing/2014/main" id="{53DCE8B6-13D5-4D58-8A01-26F2138804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17</a:t>
            </a:fld>
            <a:endParaRPr lang="en-US" dirty="0"/>
          </a:p>
        </p:txBody>
      </p:sp>
    </p:spTree>
    <p:extLst>
      <p:ext uri="{BB962C8B-B14F-4D97-AF65-F5344CB8AC3E}">
        <p14:creationId xmlns:p14="http://schemas.microsoft.com/office/powerpoint/2010/main" val="255846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AD78-E649-40A0-AB56-1465EE945CC1}"/>
              </a:ext>
            </a:extLst>
          </p:cNvPr>
          <p:cNvSpPr>
            <a:spLocks noGrp="1"/>
          </p:cNvSpPr>
          <p:nvPr>
            <p:ph type="title"/>
          </p:nvPr>
        </p:nvSpPr>
        <p:spPr/>
        <p:txBody>
          <a:bodyPr/>
          <a:lstStyle/>
          <a:p>
            <a:r>
              <a:rPr lang="en-US" dirty="0"/>
              <a:t>VA Special Assurance (VSA)</a:t>
            </a:r>
          </a:p>
        </p:txBody>
      </p:sp>
      <p:pic>
        <p:nvPicPr>
          <p:cNvPr id="4" name="Content Placeholder 3">
            <a:extLst>
              <a:ext uri="{FF2B5EF4-FFF2-40B4-BE49-F238E27FC236}">
                <a16:creationId xmlns:a16="http://schemas.microsoft.com/office/drawing/2014/main" id="{236CE94B-0AB1-406A-B467-EC445292CA2B}"/>
              </a:ext>
            </a:extLst>
          </p:cNvPr>
          <p:cNvPicPr>
            <a:picLocks noGrp="1" noChangeAspect="1"/>
          </p:cNvPicPr>
          <p:nvPr>
            <p:ph idx="1"/>
          </p:nvPr>
        </p:nvPicPr>
        <p:blipFill rotWithShape="1">
          <a:blip r:embed="rId2"/>
          <a:srcRect l="24752" t="16739" r="44086" b="6137"/>
          <a:stretch/>
        </p:blipFill>
        <p:spPr>
          <a:xfrm>
            <a:off x="3638745" y="1504950"/>
            <a:ext cx="3803690" cy="5295065"/>
          </a:xfrm>
          <a:prstGeom prst="rect">
            <a:avLst/>
          </a:prstGeom>
        </p:spPr>
      </p:pic>
    </p:spTree>
    <p:extLst>
      <p:ext uri="{BB962C8B-B14F-4D97-AF65-F5344CB8AC3E}">
        <p14:creationId xmlns:p14="http://schemas.microsoft.com/office/powerpoint/2010/main" val="34466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6C58-2F02-4B0E-8688-965227173636}"/>
              </a:ext>
            </a:extLst>
          </p:cNvPr>
          <p:cNvSpPr>
            <a:spLocks noGrp="1"/>
          </p:cNvSpPr>
          <p:nvPr>
            <p:ph type="title"/>
          </p:nvPr>
        </p:nvSpPr>
        <p:spPr/>
        <p:txBody>
          <a:bodyPr/>
          <a:lstStyle/>
          <a:p>
            <a:r>
              <a:rPr lang="en-US" dirty="0"/>
              <a:t>VA Special Assurance </a:t>
            </a:r>
          </a:p>
        </p:txBody>
      </p:sp>
      <p:sp>
        <p:nvSpPr>
          <p:cNvPr id="3" name="Content Placeholder 2">
            <a:extLst>
              <a:ext uri="{FF2B5EF4-FFF2-40B4-BE49-F238E27FC236}">
                <a16:creationId xmlns:a16="http://schemas.microsoft.com/office/drawing/2014/main" id="{2B0AAB17-4845-4B80-A871-5B8C9379930B}"/>
              </a:ext>
            </a:extLst>
          </p:cNvPr>
          <p:cNvSpPr>
            <a:spLocks noGrp="1"/>
          </p:cNvSpPr>
          <p:nvPr>
            <p:ph idx="1"/>
          </p:nvPr>
        </p:nvSpPr>
        <p:spPr/>
        <p:txBody>
          <a:bodyPr>
            <a:normAutofit fontScale="62500" lnSpcReduction="20000"/>
          </a:bodyPr>
          <a:lstStyle/>
          <a:p>
            <a:r>
              <a:rPr lang="en-US" u="sng" dirty="0"/>
              <a:t>Limited Assurance: It only applies for treatments related to COVID-19</a:t>
            </a:r>
          </a:p>
          <a:p>
            <a:r>
              <a:rPr lang="en-US" dirty="0"/>
              <a:t>The terms require the VA Facility to:</a:t>
            </a:r>
          </a:p>
          <a:p>
            <a:pPr lvl="1"/>
            <a:r>
              <a:rPr lang="en-US" dirty="0"/>
              <a:t>Comply with all applicable FDA regulations applicable to the expanded use;</a:t>
            </a:r>
          </a:p>
          <a:p>
            <a:pPr lvl="1"/>
            <a:r>
              <a:rPr lang="en-US" dirty="0"/>
              <a:t>Comply with all applicable VA and VHA policies applicable to the use;</a:t>
            </a:r>
          </a:p>
          <a:p>
            <a:pPr lvl="1"/>
            <a:r>
              <a:rPr lang="en-US" dirty="0"/>
              <a:t>Adopt and implement written procedures developed by ORD for providing expanded access to COVID-19 investigational products;</a:t>
            </a:r>
          </a:p>
          <a:p>
            <a:pPr lvl="1"/>
            <a:r>
              <a:rPr lang="en-US" dirty="0"/>
              <a:t>Rely upon the VHA Central Office IRB for review and prior approval of any non-emergency expanded access, and review of any expanded access under this VA Special Assurance. An IRB Reliance Agreement for this VHA Central Office review has been established by ORD; and</a:t>
            </a:r>
          </a:p>
          <a:p>
            <a:pPr lvl="1"/>
            <a:r>
              <a:rPr lang="en-US" dirty="0"/>
              <a:t>Rely upon the Research &amp; Development Committee designated by ORD for review and prior approval of non-emergency expanded access under this VA Special Assurance.</a:t>
            </a:r>
          </a:p>
          <a:p>
            <a:pPr marL="0" indent="0">
              <a:buNone/>
            </a:pPr>
            <a:endParaRPr lang="en-US" dirty="0"/>
          </a:p>
        </p:txBody>
      </p:sp>
    </p:spTree>
    <p:extLst>
      <p:ext uri="{BB962C8B-B14F-4D97-AF65-F5344CB8AC3E}">
        <p14:creationId xmlns:p14="http://schemas.microsoft.com/office/powerpoint/2010/main" val="363879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02" y="609600"/>
            <a:ext cx="9328298" cy="639762"/>
          </a:xfrm>
        </p:spPr>
        <p:txBody>
          <a:bodyPr>
            <a:normAutofit fontScale="90000"/>
          </a:bodyPr>
          <a:lstStyle/>
          <a:p>
            <a:pPr algn="l"/>
            <a:r>
              <a:rPr lang="en-US" dirty="0"/>
              <a:t>Discussion Points</a:t>
            </a:r>
          </a:p>
        </p:txBody>
      </p:sp>
      <p:sp>
        <p:nvSpPr>
          <p:cNvPr id="6" name="Content Placeholder 5">
            <a:extLst>
              <a:ext uri="{FF2B5EF4-FFF2-40B4-BE49-F238E27FC236}">
                <a16:creationId xmlns:a16="http://schemas.microsoft.com/office/drawing/2014/main" id="{673894FB-0D08-4E2C-AF3D-6317DB3EBA2C}"/>
              </a:ext>
            </a:extLst>
          </p:cNvPr>
          <p:cNvSpPr>
            <a:spLocks noGrp="1"/>
          </p:cNvSpPr>
          <p:nvPr>
            <p:ph idx="1"/>
          </p:nvPr>
        </p:nvSpPr>
        <p:spPr>
          <a:xfrm>
            <a:off x="499731" y="1690577"/>
            <a:ext cx="10053970" cy="5091224"/>
          </a:xfrm>
        </p:spPr>
        <p:txBody>
          <a:bodyPr>
            <a:noAutofit/>
          </a:bodyPr>
          <a:lstStyle/>
          <a:p>
            <a:r>
              <a:rPr lang="en-US" sz="2400" dirty="0"/>
              <a:t>What is meant by expanded access to investigational drugs and biologics?</a:t>
            </a:r>
          </a:p>
          <a:p>
            <a:r>
              <a:rPr lang="en-US" sz="2400" dirty="0"/>
              <a:t>How does expanded access to investigational drugs and biologics apply to the COVID-19 pandemic?</a:t>
            </a:r>
          </a:p>
          <a:p>
            <a:pPr lvl="1"/>
            <a:r>
              <a:rPr lang="en-US" sz="2400" dirty="0"/>
              <a:t>Remdesivir (Gilead Sciences, Inc.)</a:t>
            </a:r>
          </a:p>
          <a:p>
            <a:r>
              <a:rPr lang="en-US" sz="2400" dirty="0"/>
              <a:t>ORD’s Mechanisms for Supporting Expanded Access for COVID-19 Related Therapies</a:t>
            </a:r>
          </a:p>
          <a:p>
            <a:pPr lvl="1"/>
            <a:r>
              <a:rPr lang="en-US" sz="2400" dirty="0"/>
              <a:t>Support center for facilitating questions about expanded access uses of investigational drugs and biologics</a:t>
            </a:r>
          </a:p>
          <a:p>
            <a:pPr lvl="1"/>
            <a:r>
              <a:rPr lang="en-US" sz="2400" dirty="0"/>
              <a:t>Mechanism for VA clinicians from VA Facilities without Research Programs to use expanded access for investigational drugs and biologics related to COVID-19</a:t>
            </a:r>
          </a:p>
        </p:txBody>
      </p:sp>
      <p:sp>
        <p:nvSpPr>
          <p:cNvPr id="4" name="TextBox 3">
            <a:extLst>
              <a:ext uri="{FF2B5EF4-FFF2-40B4-BE49-F238E27FC236}">
                <a16:creationId xmlns:a16="http://schemas.microsoft.com/office/drawing/2014/main" id="{9439652C-8F05-4D06-BBEE-01204F566568}"/>
              </a:ext>
            </a:extLst>
          </p:cNvPr>
          <p:cNvSpPr txBox="1"/>
          <p:nvPr/>
        </p:nvSpPr>
        <p:spPr>
          <a:xfrm>
            <a:off x="9278713" y="518984"/>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1 (213)-929-4232</a:t>
            </a:r>
          </a:p>
          <a:p>
            <a:r>
              <a:rPr lang="en-US" sz="1400" dirty="0"/>
              <a:t>Access Code: 152-743-880</a:t>
            </a:r>
          </a:p>
          <a:p>
            <a:r>
              <a:rPr lang="en-US" sz="1400" dirty="0"/>
              <a:t>Slides in “Handout” Tab</a:t>
            </a:r>
          </a:p>
        </p:txBody>
      </p:sp>
    </p:spTree>
    <p:extLst>
      <p:ext uri="{BB962C8B-B14F-4D97-AF65-F5344CB8AC3E}">
        <p14:creationId xmlns:p14="http://schemas.microsoft.com/office/powerpoint/2010/main" val="12588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6C58-2F02-4B0E-8688-965227173636}"/>
              </a:ext>
            </a:extLst>
          </p:cNvPr>
          <p:cNvSpPr>
            <a:spLocks noGrp="1"/>
          </p:cNvSpPr>
          <p:nvPr>
            <p:ph type="title"/>
          </p:nvPr>
        </p:nvSpPr>
        <p:spPr/>
        <p:txBody>
          <a:bodyPr>
            <a:normAutofit fontScale="90000"/>
          </a:bodyPr>
          <a:lstStyle/>
          <a:p>
            <a:r>
              <a:rPr lang="en-US" dirty="0"/>
              <a:t>Expanded Access Support for VA Facilities without Research Programs </a:t>
            </a:r>
          </a:p>
        </p:txBody>
      </p:sp>
      <p:sp>
        <p:nvSpPr>
          <p:cNvPr id="3" name="Content Placeholder 2">
            <a:extLst>
              <a:ext uri="{FF2B5EF4-FFF2-40B4-BE49-F238E27FC236}">
                <a16:creationId xmlns:a16="http://schemas.microsoft.com/office/drawing/2014/main" id="{2B0AAB17-4845-4B80-A871-5B8C9379930B}"/>
              </a:ext>
            </a:extLst>
          </p:cNvPr>
          <p:cNvSpPr>
            <a:spLocks noGrp="1"/>
          </p:cNvSpPr>
          <p:nvPr>
            <p:ph idx="1"/>
          </p:nvPr>
        </p:nvSpPr>
        <p:spPr/>
        <p:txBody>
          <a:bodyPr>
            <a:normAutofit fontScale="77500" lnSpcReduction="20000"/>
          </a:bodyPr>
          <a:lstStyle/>
          <a:p>
            <a:r>
              <a:rPr lang="en-US" sz="3300" dirty="0"/>
              <a:t>There are multiple regulatory and process requirements when using expanded access.  Delays occur when it is unclear what to do to meet the requirements for expanded access. </a:t>
            </a:r>
          </a:p>
          <a:p>
            <a:pPr lvl="1"/>
            <a:r>
              <a:rPr lang="en-US" sz="3300" dirty="0"/>
              <a:t>IRB</a:t>
            </a:r>
          </a:p>
          <a:p>
            <a:pPr lvl="1"/>
            <a:r>
              <a:rPr lang="en-US" sz="3300" dirty="0"/>
              <a:t>R&amp;D Committee (for non-emergency)</a:t>
            </a:r>
          </a:p>
          <a:p>
            <a:pPr lvl="1"/>
            <a:r>
              <a:rPr lang="en-US" sz="3300" dirty="0"/>
              <a:t>Agreements</a:t>
            </a:r>
          </a:p>
          <a:p>
            <a:pPr lvl="1"/>
            <a:r>
              <a:rPr lang="en-US" sz="3300" dirty="0"/>
              <a:t>Pharmacy coordination</a:t>
            </a:r>
          </a:p>
          <a:p>
            <a:pPr lvl="1"/>
            <a:r>
              <a:rPr lang="en-US" sz="3300" dirty="0"/>
              <a:t>Industry/sponsor coordination</a:t>
            </a:r>
          </a:p>
          <a:p>
            <a:r>
              <a:rPr lang="en-US" sz="3300" dirty="0"/>
              <a:t>To support VA Facilities without FWAs, ORD will be assigning a coordinator to assist when a VA physician from a VA Facility without a research program is planning to use expanded access for a COVID-19 related investigational drug or biologic.</a:t>
            </a:r>
          </a:p>
          <a:p>
            <a:pPr marL="0" indent="0">
              <a:buNone/>
            </a:pPr>
            <a:endParaRPr lang="en-US" dirty="0"/>
          </a:p>
        </p:txBody>
      </p:sp>
    </p:spTree>
    <p:extLst>
      <p:ext uri="{BB962C8B-B14F-4D97-AF65-F5344CB8AC3E}">
        <p14:creationId xmlns:p14="http://schemas.microsoft.com/office/powerpoint/2010/main" val="3592989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58964A-64D8-4D59-9220-E5F0B88B4D7B}"/>
              </a:ext>
            </a:extLst>
          </p:cNvPr>
          <p:cNvPicPr>
            <a:picLocks noChangeAspect="1"/>
          </p:cNvPicPr>
          <p:nvPr/>
        </p:nvPicPr>
        <p:blipFill>
          <a:blip r:embed="rId2"/>
          <a:stretch>
            <a:fillRect/>
          </a:stretch>
        </p:blipFill>
        <p:spPr>
          <a:xfrm>
            <a:off x="381965" y="290672"/>
            <a:ext cx="11516810" cy="6276656"/>
          </a:xfrm>
          <a:prstGeom prst="rect">
            <a:avLst/>
          </a:prstGeom>
        </p:spPr>
      </p:pic>
    </p:spTree>
    <p:extLst>
      <p:ext uri="{BB962C8B-B14F-4D97-AF65-F5344CB8AC3E}">
        <p14:creationId xmlns:p14="http://schemas.microsoft.com/office/powerpoint/2010/main" val="98791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46F29D-FF78-48BD-9D3C-DBAD80F37472}"/>
              </a:ext>
            </a:extLst>
          </p:cNvPr>
          <p:cNvPicPr>
            <a:picLocks noChangeAspect="1"/>
          </p:cNvPicPr>
          <p:nvPr/>
        </p:nvPicPr>
        <p:blipFill>
          <a:blip r:embed="rId2"/>
          <a:stretch>
            <a:fillRect/>
          </a:stretch>
        </p:blipFill>
        <p:spPr>
          <a:xfrm>
            <a:off x="520861" y="266343"/>
            <a:ext cx="11470511" cy="6325313"/>
          </a:xfrm>
          <a:prstGeom prst="rect">
            <a:avLst/>
          </a:prstGeom>
        </p:spPr>
      </p:pic>
    </p:spTree>
    <p:extLst>
      <p:ext uri="{BB962C8B-B14F-4D97-AF65-F5344CB8AC3E}">
        <p14:creationId xmlns:p14="http://schemas.microsoft.com/office/powerpoint/2010/main" val="373308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1B74-5660-429C-BC42-926409CEB890}"/>
              </a:ext>
            </a:extLst>
          </p:cNvPr>
          <p:cNvSpPr>
            <a:spLocks noGrp="1"/>
          </p:cNvSpPr>
          <p:nvPr>
            <p:ph type="title"/>
          </p:nvPr>
        </p:nvSpPr>
        <p:spPr>
          <a:xfrm>
            <a:off x="609600" y="319145"/>
            <a:ext cx="10972800" cy="1143000"/>
          </a:xfrm>
        </p:spPr>
        <p:txBody>
          <a:bodyPr>
            <a:noAutofit/>
          </a:bodyPr>
          <a:lstStyle/>
          <a:p>
            <a:r>
              <a:rPr lang="en-US" sz="2500" dirty="0"/>
              <a:t>Steps for VA Facilities without Research Programs to use Expanded Access for Investigational Drugs and Biologics Related to COVID-19</a:t>
            </a:r>
          </a:p>
        </p:txBody>
      </p:sp>
      <p:sp>
        <p:nvSpPr>
          <p:cNvPr id="3" name="Content Placeholder 2">
            <a:extLst>
              <a:ext uri="{FF2B5EF4-FFF2-40B4-BE49-F238E27FC236}">
                <a16:creationId xmlns:a16="http://schemas.microsoft.com/office/drawing/2014/main" id="{73BF81E9-2BD9-42F7-AA72-78E4852E1C38}"/>
              </a:ext>
            </a:extLst>
          </p:cNvPr>
          <p:cNvSpPr>
            <a:spLocks noGrp="1"/>
          </p:cNvSpPr>
          <p:nvPr>
            <p:ph idx="1"/>
          </p:nvPr>
        </p:nvSpPr>
        <p:spPr>
          <a:xfrm>
            <a:off x="348792" y="1687398"/>
            <a:ext cx="11575810" cy="4851457"/>
          </a:xfrm>
        </p:spPr>
        <p:txBody>
          <a:bodyPr>
            <a:normAutofit/>
          </a:bodyPr>
          <a:lstStyle/>
          <a:p>
            <a:r>
              <a:rPr lang="en-US" sz="2600" dirty="0"/>
              <a:t>The VA Facility clinician will contact ORD for each use.</a:t>
            </a:r>
          </a:p>
          <a:p>
            <a:r>
              <a:rPr lang="en-US" sz="2600" dirty="0"/>
              <a:t>ORD will assign an individual who will work with the VA Facility clinician to facilitate completion of all industry requirements and assist with submission of required documents to the VHA Central Office IRB and Baltimore VA Research and Development Committee as applicable to the type of expanded use.</a:t>
            </a:r>
          </a:p>
          <a:p>
            <a:r>
              <a:rPr lang="en-US" sz="2600" dirty="0"/>
              <a:t>The ORD facilitator will also assist with ensuring any reporting requirements from the sponsor or FDA are also completed after administration of the investigational drug or biologic under the expanded use. </a:t>
            </a:r>
          </a:p>
          <a:p>
            <a:pPr marL="0" indent="0">
              <a:buNone/>
            </a:pPr>
            <a:endParaRPr lang="en-US" sz="7200" dirty="0"/>
          </a:p>
        </p:txBody>
      </p:sp>
      <p:sp>
        <p:nvSpPr>
          <p:cNvPr id="4" name="Slide Number Placeholder 3">
            <a:extLst>
              <a:ext uri="{FF2B5EF4-FFF2-40B4-BE49-F238E27FC236}">
                <a16:creationId xmlns:a16="http://schemas.microsoft.com/office/drawing/2014/main" id="{53DCE8B6-13D5-4D58-8A01-26F2138804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23</a:t>
            </a:fld>
            <a:endParaRPr lang="en-US" dirty="0"/>
          </a:p>
        </p:txBody>
      </p:sp>
    </p:spTree>
    <p:extLst>
      <p:ext uri="{BB962C8B-B14F-4D97-AF65-F5344CB8AC3E}">
        <p14:creationId xmlns:p14="http://schemas.microsoft.com/office/powerpoint/2010/main" val="242943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CDF1-FEA7-4630-8EEA-E574BCAAA27F}"/>
              </a:ext>
            </a:extLst>
          </p:cNvPr>
          <p:cNvSpPr>
            <a:spLocks noGrp="1"/>
          </p:cNvSpPr>
          <p:nvPr>
            <p:ph type="title"/>
          </p:nvPr>
        </p:nvSpPr>
        <p:spPr/>
        <p:txBody>
          <a:bodyPr>
            <a:normAutofit fontScale="90000"/>
          </a:bodyPr>
          <a:lstStyle/>
          <a:p>
            <a:r>
              <a:rPr lang="en-US" dirty="0"/>
              <a:t>EA Navigator: Reagan Udall Foundation for the FDA</a:t>
            </a:r>
          </a:p>
        </p:txBody>
      </p:sp>
      <p:sp>
        <p:nvSpPr>
          <p:cNvPr id="3" name="Content Placeholder 2">
            <a:extLst>
              <a:ext uri="{FF2B5EF4-FFF2-40B4-BE49-F238E27FC236}">
                <a16:creationId xmlns:a16="http://schemas.microsoft.com/office/drawing/2014/main" id="{535B2E6E-A384-4E50-AB50-1A80D76D749C}"/>
              </a:ext>
            </a:extLst>
          </p:cNvPr>
          <p:cNvSpPr>
            <a:spLocks noGrp="1"/>
          </p:cNvSpPr>
          <p:nvPr>
            <p:ph idx="1"/>
          </p:nvPr>
        </p:nvSpPr>
        <p:spPr/>
        <p:txBody>
          <a:bodyPr>
            <a:normAutofit lnSpcReduction="10000"/>
          </a:bodyPr>
          <a:lstStyle/>
          <a:p>
            <a:r>
              <a:rPr lang="en-US" dirty="0"/>
              <a:t>Created by Congress to support the FDA in its mission to promote public health and improve regulatory science</a:t>
            </a:r>
          </a:p>
          <a:p>
            <a:r>
              <a:rPr lang="en-US" dirty="0"/>
              <a:t>Asked by FDA and others to create an online platform to provide clear, factual information about Expanded Access (EA), including links to companies offering EA for their investigational drugs</a:t>
            </a:r>
          </a:p>
          <a:p>
            <a:endParaRPr lang="en-US" dirty="0"/>
          </a:p>
        </p:txBody>
      </p:sp>
    </p:spTree>
    <p:extLst>
      <p:ext uri="{BB962C8B-B14F-4D97-AF65-F5344CB8AC3E}">
        <p14:creationId xmlns:p14="http://schemas.microsoft.com/office/powerpoint/2010/main" val="5820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89B5-C152-4AFC-BB1D-6DC6A426C5CC}"/>
              </a:ext>
            </a:extLst>
          </p:cNvPr>
          <p:cNvSpPr>
            <a:spLocks noGrp="1"/>
          </p:cNvSpPr>
          <p:nvPr>
            <p:ph type="title"/>
          </p:nvPr>
        </p:nvSpPr>
        <p:spPr/>
        <p:txBody>
          <a:bodyPr>
            <a:normAutofit fontScale="90000"/>
          </a:bodyPr>
          <a:lstStyle/>
          <a:p>
            <a:r>
              <a:rPr lang="en-US" dirty="0"/>
              <a:t>Expanded Access Navigator</a:t>
            </a:r>
            <a:br>
              <a:rPr lang="en-US" dirty="0"/>
            </a:br>
            <a:r>
              <a:rPr lang="en-US" dirty="0"/>
              <a:t>https://navigator.reaganudall.org/</a:t>
            </a:r>
          </a:p>
        </p:txBody>
      </p:sp>
      <p:pic>
        <p:nvPicPr>
          <p:cNvPr id="4" name="Content Placeholder 3">
            <a:extLst>
              <a:ext uri="{FF2B5EF4-FFF2-40B4-BE49-F238E27FC236}">
                <a16:creationId xmlns:a16="http://schemas.microsoft.com/office/drawing/2014/main" id="{5DB5B3DA-9E8C-4931-893D-466A4727F696}"/>
              </a:ext>
            </a:extLst>
          </p:cNvPr>
          <p:cNvPicPr>
            <a:picLocks noGrp="1" noChangeAspect="1"/>
          </p:cNvPicPr>
          <p:nvPr>
            <p:ph idx="1"/>
          </p:nvPr>
        </p:nvPicPr>
        <p:blipFill rotWithShape="1">
          <a:blip r:embed="rId2"/>
          <a:srcRect l="930" t="23936" r="4648" b="5908"/>
          <a:stretch/>
        </p:blipFill>
        <p:spPr>
          <a:xfrm>
            <a:off x="447675" y="1809750"/>
            <a:ext cx="10210004" cy="4267201"/>
          </a:xfrm>
          <a:prstGeom prst="rect">
            <a:avLst/>
          </a:prstGeom>
        </p:spPr>
      </p:pic>
    </p:spTree>
    <p:extLst>
      <p:ext uri="{BB962C8B-B14F-4D97-AF65-F5344CB8AC3E}">
        <p14:creationId xmlns:p14="http://schemas.microsoft.com/office/powerpoint/2010/main" val="212035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BFE9-5D53-4474-9823-0CFBB9DE72A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FE9EBAB-9E58-40AD-B203-55692CE330FC}"/>
              </a:ext>
            </a:extLst>
          </p:cNvPr>
          <p:cNvSpPr>
            <a:spLocks noGrp="1"/>
          </p:cNvSpPr>
          <p:nvPr>
            <p:ph idx="1"/>
          </p:nvPr>
        </p:nvSpPr>
        <p:spPr/>
        <p:txBody>
          <a:bodyPr>
            <a:normAutofit fontScale="92500"/>
          </a:bodyPr>
          <a:lstStyle/>
          <a:p>
            <a:r>
              <a:rPr lang="en-US" dirty="0"/>
              <a:t>With the current COVID-19 pandemic, we are expecting different investigational drugs and biologics to be made available through an expanded access pathway.</a:t>
            </a:r>
          </a:p>
          <a:p>
            <a:r>
              <a:rPr lang="en-US" dirty="0"/>
              <a:t>Multiple program offices and VA Medical Facilities are working together to support all VA Medical Facilities for use of investigational drugs and biologics related to COVID-19 made available through expanded access. </a:t>
            </a:r>
          </a:p>
        </p:txBody>
      </p:sp>
    </p:spTree>
    <p:extLst>
      <p:ext uri="{BB962C8B-B14F-4D97-AF65-F5344CB8AC3E}">
        <p14:creationId xmlns:p14="http://schemas.microsoft.com/office/powerpoint/2010/main" val="3894964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A7ADF-CC7E-42BF-9863-675AB15C2286}"/>
              </a:ext>
            </a:extLst>
          </p:cNvPr>
          <p:cNvSpPr>
            <a:spLocks noGrp="1"/>
          </p:cNvSpPr>
          <p:nvPr>
            <p:ph type="title"/>
          </p:nvPr>
        </p:nvSpPr>
        <p:spPr/>
        <p:txBody>
          <a:bodyPr/>
          <a:lstStyle/>
          <a:p>
            <a:r>
              <a:rPr lang="en-US" dirty="0"/>
              <a:t>Important References</a:t>
            </a:r>
          </a:p>
        </p:txBody>
      </p:sp>
      <p:sp>
        <p:nvSpPr>
          <p:cNvPr id="3" name="Content Placeholder 2">
            <a:extLst>
              <a:ext uri="{FF2B5EF4-FFF2-40B4-BE49-F238E27FC236}">
                <a16:creationId xmlns:a16="http://schemas.microsoft.com/office/drawing/2014/main" id="{DA1248DB-4E70-4318-ACCD-7F4AEF085739}"/>
              </a:ext>
            </a:extLst>
          </p:cNvPr>
          <p:cNvSpPr>
            <a:spLocks noGrp="1"/>
          </p:cNvSpPr>
          <p:nvPr>
            <p:ph idx="1"/>
          </p:nvPr>
        </p:nvSpPr>
        <p:spPr/>
        <p:txBody>
          <a:bodyPr>
            <a:normAutofit fontScale="77500" lnSpcReduction="20000"/>
          </a:bodyPr>
          <a:lstStyle/>
          <a:p>
            <a:pPr marL="0" indent="0">
              <a:buNone/>
            </a:pPr>
            <a:r>
              <a:rPr lang="en-US" sz="2800" dirty="0"/>
              <a:t>Expanded Access Navigator</a:t>
            </a:r>
            <a:br>
              <a:rPr lang="en-US" sz="2800" dirty="0"/>
            </a:br>
            <a:r>
              <a:rPr lang="en-US" sz="2800" dirty="0">
                <a:hlinkClick r:id="rId2"/>
              </a:rPr>
              <a:t>https://navigator.reaganudall.org/</a:t>
            </a:r>
            <a:endParaRPr lang="en-US" sz="2800" dirty="0"/>
          </a:p>
          <a:p>
            <a:pPr marL="0" indent="0">
              <a:buNone/>
            </a:pPr>
            <a:endParaRPr lang="en-US" sz="2800" dirty="0"/>
          </a:p>
          <a:p>
            <a:pPr marL="0" indent="0">
              <a:buNone/>
            </a:pPr>
            <a:r>
              <a:rPr lang="en-US" sz="2800" dirty="0"/>
              <a:t>FDA’s expanded access contact information</a:t>
            </a:r>
          </a:p>
          <a:p>
            <a:pPr marL="0" indent="0">
              <a:buNone/>
            </a:pPr>
            <a:r>
              <a:rPr lang="en-US" sz="2800" dirty="0">
                <a:hlinkClick r:id="rId3"/>
              </a:rPr>
              <a:t>https://www.fda.gov/news-events/expanded-access/fdas-	expanded-access-contact-information</a:t>
            </a:r>
            <a:endParaRPr lang="en-US" sz="2800" dirty="0"/>
          </a:p>
          <a:p>
            <a:pPr marL="0" indent="0">
              <a:buNone/>
            </a:pPr>
            <a:endParaRPr lang="en-US" sz="2800" dirty="0"/>
          </a:p>
          <a:p>
            <a:pPr marL="0" indent="0">
              <a:buNone/>
            </a:pPr>
            <a:r>
              <a:rPr lang="en-US" sz="2800" dirty="0"/>
              <a:t>FDA’s expanded access webpage</a:t>
            </a:r>
          </a:p>
          <a:p>
            <a:pPr marL="0" indent="0">
              <a:buNone/>
            </a:pPr>
            <a:r>
              <a:rPr lang="en-US" sz="2800" dirty="0">
                <a:hlinkClick r:id="rId4"/>
              </a:rPr>
              <a:t>https://www.fda.gov/news-events/public-health-focus/expanded-access</a:t>
            </a:r>
            <a:endParaRPr lang="en-US" sz="2800" dirty="0"/>
          </a:p>
          <a:p>
            <a:pPr marL="0" indent="0">
              <a:buNone/>
            </a:pPr>
            <a:endParaRPr lang="en-US" sz="2800" dirty="0"/>
          </a:p>
          <a:p>
            <a:pPr marL="0" indent="0">
              <a:buNone/>
            </a:pPr>
            <a:r>
              <a:rPr lang="en-US" sz="2800" dirty="0"/>
              <a:t>FDA’s expanded access on how to submit a request (forms)</a:t>
            </a:r>
          </a:p>
          <a:p>
            <a:pPr marL="0" indent="0">
              <a:buNone/>
            </a:pPr>
            <a:r>
              <a:rPr lang="en-US" sz="2800" dirty="0">
                <a:hlinkClick r:id="rId5"/>
              </a:rPr>
              <a:t>https://www.fda.gov/news-events/expanded-access/expanded-access-how-submit-request-forms#PhysicianEmergency-sbs</a:t>
            </a:r>
            <a:endParaRPr lang="en-US" sz="2800" dirty="0"/>
          </a:p>
          <a:p>
            <a:endParaRPr lang="en-US" sz="2800" dirty="0"/>
          </a:p>
        </p:txBody>
      </p:sp>
    </p:spTree>
    <p:extLst>
      <p:ext uri="{BB962C8B-B14F-4D97-AF65-F5344CB8AC3E}">
        <p14:creationId xmlns:p14="http://schemas.microsoft.com/office/powerpoint/2010/main" val="265173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C9D9-2C4C-4FEA-B9BA-6FBF356CD35E}"/>
              </a:ext>
            </a:extLst>
          </p:cNvPr>
          <p:cNvSpPr>
            <a:spLocks noGrp="1"/>
          </p:cNvSpPr>
          <p:nvPr>
            <p:ph type="title"/>
          </p:nvPr>
        </p:nvSpPr>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92B7B15A-3E76-4CE3-ABF3-87E66227C888}"/>
              </a:ext>
            </a:extLst>
          </p:cNvPr>
          <p:cNvSpPr>
            <a:spLocks noGrp="1"/>
          </p:cNvSpPr>
          <p:nvPr>
            <p:ph idx="1"/>
          </p:nvPr>
        </p:nvSpPr>
        <p:spPr/>
        <p:txBody>
          <a:bodyPr>
            <a:normAutofit/>
          </a:bodyPr>
          <a:lstStyle/>
          <a:p>
            <a:pPr marL="0" indent="0">
              <a:buNone/>
            </a:pPr>
            <a:r>
              <a:rPr lang="en-US" sz="2800" dirty="0"/>
              <a:t>Presenter:</a:t>
            </a:r>
          </a:p>
          <a:p>
            <a:pPr marL="0" indent="0">
              <a:buNone/>
            </a:pPr>
            <a:r>
              <a:rPr lang="en-US" sz="2800" dirty="0"/>
              <a:t>C. Karen Jeans, PhD, CCRN, CIP at </a:t>
            </a:r>
            <a:r>
              <a:rPr lang="en-US" sz="2800" dirty="0">
                <a:hlinkClick r:id="rId2"/>
              </a:rPr>
              <a:t>c.karen.jeans@va.gov</a:t>
            </a:r>
            <a:endParaRPr lang="en-US" sz="2800" dirty="0"/>
          </a:p>
          <a:p>
            <a:pPr marL="0" indent="0">
              <a:buNone/>
            </a:pPr>
            <a:r>
              <a:rPr lang="en-US" sz="2800"/>
              <a:t>Director </a:t>
            </a:r>
            <a:r>
              <a:rPr lang="en-US" sz="2800" dirty="0"/>
              <a:t>of Regulatory Affairs, ORPP&amp;E</a:t>
            </a:r>
          </a:p>
          <a:p>
            <a:pPr marL="0" indent="0">
              <a:buNone/>
            </a:pPr>
            <a:r>
              <a:rPr lang="en-US" sz="2800" dirty="0"/>
              <a:t>VHA Office of Research &amp; Development</a:t>
            </a:r>
          </a:p>
          <a:p>
            <a:pPr marL="0" indent="0">
              <a:buNone/>
            </a:pPr>
            <a:r>
              <a:rPr lang="en-US" sz="2800" dirty="0"/>
              <a:t>202-443-5712</a:t>
            </a:r>
          </a:p>
          <a:p>
            <a:pPr marL="0" indent="0">
              <a:buNone/>
            </a:pPr>
            <a:endParaRPr lang="en-US" sz="2800" dirty="0"/>
          </a:p>
          <a:p>
            <a:pPr marL="0" indent="0">
              <a:buNone/>
            </a:pPr>
            <a:r>
              <a:rPr lang="en-US" sz="2800" dirty="0"/>
              <a:t>Send questions to:</a:t>
            </a:r>
          </a:p>
          <a:p>
            <a:pPr marL="0" indent="0">
              <a:buNone/>
            </a:pPr>
            <a:r>
              <a:rPr lang="en-US" sz="2800" dirty="0">
                <a:hlinkClick r:id="rId3"/>
              </a:rPr>
              <a:t>ORDCOVID19@VA.GOV</a:t>
            </a: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627724C6-3B0A-4AA5-9391-E16CD5D37B9F}"/>
              </a:ext>
            </a:extLst>
          </p:cNvPr>
          <p:cNvSpPr>
            <a:spLocks noGrp="1"/>
          </p:cNvSpPr>
          <p:nvPr>
            <p:ph type="sldNum" sz="quarter" idx="4294967295"/>
          </p:nvPr>
        </p:nvSpPr>
        <p:spPr>
          <a:xfrm>
            <a:off x="9347200" y="6356350"/>
            <a:ext cx="2844800" cy="365125"/>
          </a:xfrm>
        </p:spPr>
        <p:txBody>
          <a:bodyPr/>
          <a:lstStyle/>
          <a:p>
            <a:fld id="{7F23D2E0-857C-45E7-8D49-73C280832387}" type="slidenum">
              <a:rPr lang="en-US" smtClean="0"/>
              <a:t>28</a:t>
            </a:fld>
            <a:endParaRPr lang="en-US" dirty="0"/>
          </a:p>
        </p:txBody>
      </p:sp>
    </p:spTree>
    <p:extLst>
      <p:ext uri="{BB962C8B-B14F-4D97-AF65-F5344CB8AC3E}">
        <p14:creationId xmlns:p14="http://schemas.microsoft.com/office/powerpoint/2010/main" val="391197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02" y="609600"/>
            <a:ext cx="9328298" cy="639762"/>
          </a:xfrm>
        </p:spPr>
        <p:txBody>
          <a:bodyPr>
            <a:normAutofit fontScale="90000"/>
          </a:bodyPr>
          <a:lstStyle/>
          <a:p>
            <a:r>
              <a:rPr lang="en-US" dirty="0"/>
              <a:t>What is Meant by Expanded Access to Investigational Drugs and Biologics?</a:t>
            </a:r>
          </a:p>
        </p:txBody>
      </p:sp>
      <p:sp>
        <p:nvSpPr>
          <p:cNvPr id="6" name="Content Placeholder 5">
            <a:extLst>
              <a:ext uri="{FF2B5EF4-FFF2-40B4-BE49-F238E27FC236}">
                <a16:creationId xmlns:a16="http://schemas.microsoft.com/office/drawing/2014/main" id="{673894FB-0D08-4E2C-AF3D-6317DB3EBA2C}"/>
              </a:ext>
            </a:extLst>
          </p:cNvPr>
          <p:cNvSpPr>
            <a:spLocks noGrp="1"/>
          </p:cNvSpPr>
          <p:nvPr>
            <p:ph idx="1"/>
          </p:nvPr>
        </p:nvSpPr>
        <p:spPr>
          <a:xfrm>
            <a:off x="499731" y="1690577"/>
            <a:ext cx="10053970" cy="5091224"/>
          </a:xfrm>
        </p:spPr>
        <p:txBody>
          <a:bodyPr>
            <a:noAutofit/>
          </a:bodyPr>
          <a:lstStyle/>
          <a:p>
            <a:r>
              <a:rPr lang="en-US" sz="3200" dirty="0"/>
              <a:t>Regulated by the U.S. Food and Drug Administration</a:t>
            </a:r>
          </a:p>
          <a:p>
            <a:r>
              <a:rPr lang="en-US" sz="3200" dirty="0"/>
              <a:t>Sometimes called “compassionate use”, expanded access is a potential pathway for a patient to gain access to an investigational drug or biologic for treatment outside of clinical trials </a:t>
            </a:r>
          </a:p>
          <a:p>
            <a:pPr lvl="1"/>
            <a:r>
              <a:rPr lang="en-US" sz="3200" dirty="0"/>
              <a:t>when no comparable or satisfactory alternative therapy options are available</a:t>
            </a:r>
          </a:p>
          <a:p>
            <a:pPr lvl="1"/>
            <a:r>
              <a:rPr lang="en-US" sz="3200" dirty="0"/>
              <a:t>with an immediately life-threatening condition or serious disease or condition</a:t>
            </a:r>
          </a:p>
        </p:txBody>
      </p:sp>
    </p:spTree>
    <p:extLst>
      <p:ext uri="{BB962C8B-B14F-4D97-AF65-F5344CB8AC3E}">
        <p14:creationId xmlns:p14="http://schemas.microsoft.com/office/powerpoint/2010/main" val="387147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CB62-B908-4ACB-9575-4C4FDA7F739E}"/>
              </a:ext>
            </a:extLst>
          </p:cNvPr>
          <p:cNvSpPr>
            <a:spLocks noGrp="1"/>
          </p:cNvSpPr>
          <p:nvPr>
            <p:ph type="title"/>
          </p:nvPr>
        </p:nvSpPr>
        <p:spPr/>
        <p:txBody>
          <a:bodyPr>
            <a:normAutofit fontScale="90000"/>
          </a:bodyPr>
          <a:lstStyle/>
          <a:p>
            <a:r>
              <a:rPr lang="en-US" dirty="0"/>
              <a:t>Common Pathways for Use of Drugs and Biologics</a:t>
            </a:r>
          </a:p>
        </p:txBody>
      </p:sp>
      <p:sp>
        <p:nvSpPr>
          <p:cNvPr id="4" name="Slide Number Placeholder 3">
            <a:extLst>
              <a:ext uri="{FF2B5EF4-FFF2-40B4-BE49-F238E27FC236}">
                <a16:creationId xmlns:a16="http://schemas.microsoft.com/office/drawing/2014/main" id="{5665FB27-EA69-4DC9-99A4-6F6DE180B24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4</a:t>
            </a:fld>
            <a:endParaRPr lang="en-US" dirty="0"/>
          </a:p>
        </p:txBody>
      </p:sp>
      <p:sp>
        <p:nvSpPr>
          <p:cNvPr id="5" name="Rectangle 4">
            <a:extLst>
              <a:ext uri="{FF2B5EF4-FFF2-40B4-BE49-F238E27FC236}">
                <a16:creationId xmlns:a16="http://schemas.microsoft.com/office/drawing/2014/main" id="{DA3AFA47-EE99-4A71-97C0-5DD66175EE02}"/>
              </a:ext>
            </a:extLst>
          </p:cNvPr>
          <p:cNvSpPr/>
          <p:nvPr/>
        </p:nvSpPr>
        <p:spPr>
          <a:xfrm>
            <a:off x="350874" y="3161322"/>
            <a:ext cx="5199322" cy="145134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800" dirty="0">
                <a:latin typeface="Arial" panose="020B0604020202020204" pitchFamily="34" charset="0"/>
                <a:cs typeface="Arial" panose="020B0604020202020204" pitchFamily="34" charset="0"/>
              </a:rPr>
              <a:t>Approved Drugs and Biologics</a:t>
            </a:r>
          </a:p>
        </p:txBody>
      </p:sp>
      <p:sp>
        <p:nvSpPr>
          <p:cNvPr id="10" name="Rectangle 9">
            <a:extLst>
              <a:ext uri="{FF2B5EF4-FFF2-40B4-BE49-F238E27FC236}">
                <a16:creationId xmlns:a16="http://schemas.microsoft.com/office/drawing/2014/main" id="{9CB948EF-A91D-4A96-95B7-F443133EBF1B}"/>
              </a:ext>
            </a:extLst>
          </p:cNvPr>
          <p:cNvSpPr/>
          <p:nvPr/>
        </p:nvSpPr>
        <p:spPr>
          <a:xfrm>
            <a:off x="6641804" y="3161322"/>
            <a:ext cx="5199322" cy="145134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Investigational Drugs and Biologics </a:t>
            </a:r>
          </a:p>
          <a:p>
            <a:pPr algn="ctr"/>
            <a:r>
              <a:rPr lang="en-US" sz="2800" dirty="0">
                <a:latin typeface="Arial" panose="020B0604020202020204" pitchFamily="34" charset="0"/>
                <a:cs typeface="Arial" panose="020B0604020202020204" pitchFamily="34" charset="0"/>
              </a:rPr>
              <a:t>(Non-Approved</a:t>
            </a:r>
            <a:r>
              <a:rPr lang="en-US" sz="2400" dirty="0">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E9B46E64-7E19-4ACD-B62A-59C8BB243983}"/>
              </a:ext>
            </a:extLst>
          </p:cNvPr>
          <p:cNvSpPr/>
          <p:nvPr/>
        </p:nvSpPr>
        <p:spPr>
          <a:xfrm>
            <a:off x="6820750" y="5100004"/>
            <a:ext cx="1679905" cy="16374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Commercial and </a:t>
            </a:r>
          </a:p>
          <a:p>
            <a:pPr algn="ctr"/>
            <a:r>
              <a:rPr lang="en-US" sz="1600" dirty="0">
                <a:latin typeface="Arial" panose="020B0604020202020204" pitchFamily="34" charset="0"/>
                <a:cs typeface="Arial" panose="020B0604020202020204" pitchFamily="34" charset="0"/>
              </a:rPr>
              <a:t>Non-Commercial Investigational New Drug Applications</a:t>
            </a:r>
          </a:p>
        </p:txBody>
      </p:sp>
      <p:sp>
        <p:nvSpPr>
          <p:cNvPr id="14" name="Rectangle 13">
            <a:extLst>
              <a:ext uri="{FF2B5EF4-FFF2-40B4-BE49-F238E27FC236}">
                <a16:creationId xmlns:a16="http://schemas.microsoft.com/office/drawing/2014/main" id="{CA442B27-CEEA-4F0B-9262-4A899B47F982}"/>
              </a:ext>
            </a:extLst>
          </p:cNvPr>
          <p:cNvSpPr/>
          <p:nvPr/>
        </p:nvSpPr>
        <p:spPr>
          <a:xfrm>
            <a:off x="3528236" y="1563808"/>
            <a:ext cx="5199322" cy="9773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800" dirty="0">
                <a:latin typeface="Arial" panose="020B0604020202020204" pitchFamily="34" charset="0"/>
                <a:cs typeface="Arial" panose="020B0604020202020204" pitchFamily="34" charset="0"/>
              </a:rPr>
              <a:t>U.S. Drugs and Biologics</a:t>
            </a:r>
          </a:p>
        </p:txBody>
      </p:sp>
      <p:cxnSp>
        <p:nvCxnSpPr>
          <p:cNvPr id="16" name="Straight Connector 15">
            <a:extLst>
              <a:ext uri="{FF2B5EF4-FFF2-40B4-BE49-F238E27FC236}">
                <a16:creationId xmlns:a16="http://schemas.microsoft.com/office/drawing/2014/main" id="{F1DE85E2-7EDC-49EE-B828-18925C99C3A4}"/>
              </a:ext>
            </a:extLst>
          </p:cNvPr>
          <p:cNvCxnSpPr>
            <a:cxnSpLocks/>
          </p:cNvCxnSpPr>
          <p:nvPr/>
        </p:nvCxnSpPr>
        <p:spPr>
          <a:xfrm flipH="1">
            <a:off x="6093357" y="2541181"/>
            <a:ext cx="2644" cy="15935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EF88BA-A9FE-4EC5-A54D-71CBE97AF1A3}"/>
              </a:ext>
            </a:extLst>
          </p:cNvPr>
          <p:cNvCxnSpPr>
            <a:cxnSpLocks/>
          </p:cNvCxnSpPr>
          <p:nvPr/>
        </p:nvCxnSpPr>
        <p:spPr>
          <a:xfrm>
            <a:off x="1325526" y="4612666"/>
            <a:ext cx="0" cy="47139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3159BA7-5738-41B7-A18C-D39DE6F494BD}"/>
              </a:ext>
            </a:extLst>
          </p:cNvPr>
          <p:cNvCxnSpPr>
            <a:cxnSpLocks/>
          </p:cNvCxnSpPr>
          <p:nvPr/>
        </p:nvCxnSpPr>
        <p:spPr>
          <a:xfrm>
            <a:off x="7708605" y="4612666"/>
            <a:ext cx="0" cy="47139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B34601-EB6D-4E61-BE0E-FA432CE8F51A}"/>
              </a:ext>
            </a:extLst>
          </p:cNvPr>
          <p:cNvCxnSpPr>
            <a:cxnSpLocks/>
          </p:cNvCxnSpPr>
          <p:nvPr/>
        </p:nvCxnSpPr>
        <p:spPr>
          <a:xfrm>
            <a:off x="9494876" y="4612666"/>
            <a:ext cx="0" cy="47139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E6656F-9E5B-4E5F-9218-45B13EE29797}"/>
              </a:ext>
            </a:extLst>
          </p:cNvPr>
          <p:cNvSpPr/>
          <p:nvPr/>
        </p:nvSpPr>
        <p:spPr>
          <a:xfrm>
            <a:off x="8724008" y="5100004"/>
            <a:ext cx="1679895" cy="16374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Expanded Access </a:t>
            </a:r>
          </a:p>
        </p:txBody>
      </p:sp>
      <p:sp>
        <p:nvSpPr>
          <p:cNvPr id="27" name="Rectangle 26">
            <a:extLst>
              <a:ext uri="{FF2B5EF4-FFF2-40B4-BE49-F238E27FC236}">
                <a16:creationId xmlns:a16="http://schemas.microsoft.com/office/drawing/2014/main" id="{09BDE193-1825-4855-85E4-1E02B14F0C10}"/>
              </a:ext>
            </a:extLst>
          </p:cNvPr>
          <p:cNvSpPr/>
          <p:nvPr/>
        </p:nvSpPr>
        <p:spPr>
          <a:xfrm>
            <a:off x="10796473" y="5100004"/>
            <a:ext cx="942754" cy="114130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Right to Try</a:t>
            </a:r>
          </a:p>
        </p:txBody>
      </p:sp>
      <p:sp>
        <p:nvSpPr>
          <p:cNvPr id="28" name="Rectangle 27">
            <a:extLst>
              <a:ext uri="{FF2B5EF4-FFF2-40B4-BE49-F238E27FC236}">
                <a16:creationId xmlns:a16="http://schemas.microsoft.com/office/drawing/2014/main" id="{3BAB1EA9-D19E-45C2-8C40-93A6D18AD5D4}"/>
              </a:ext>
            </a:extLst>
          </p:cNvPr>
          <p:cNvSpPr/>
          <p:nvPr/>
        </p:nvSpPr>
        <p:spPr>
          <a:xfrm>
            <a:off x="3552223" y="5084058"/>
            <a:ext cx="1679905" cy="16374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Off Label Use of Approved Drug</a:t>
            </a:r>
          </a:p>
        </p:txBody>
      </p:sp>
      <p:sp>
        <p:nvSpPr>
          <p:cNvPr id="29" name="Rectangle 28">
            <a:extLst>
              <a:ext uri="{FF2B5EF4-FFF2-40B4-BE49-F238E27FC236}">
                <a16:creationId xmlns:a16="http://schemas.microsoft.com/office/drawing/2014/main" id="{162C07BF-D08A-4156-ADBE-E76D3CEC965F}"/>
              </a:ext>
            </a:extLst>
          </p:cNvPr>
          <p:cNvSpPr/>
          <p:nvPr/>
        </p:nvSpPr>
        <p:spPr>
          <a:xfrm>
            <a:off x="482979" y="5084058"/>
            <a:ext cx="1679905" cy="16374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Use According to FDA Marketed Label</a:t>
            </a:r>
          </a:p>
        </p:txBody>
      </p:sp>
      <p:cxnSp>
        <p:nvCxnSpPr>
          <p:cNvPr id="30" name="Straight Arrow Connector 29">
            <a:extLst>
              <a:ext uri="{FF2B5EF4-FFF2-40B4-BE49-F238E27FC236}">
                <a16:creationId xmlns:a16="http://schemas.microsoft.com/office/drawing/2014/main" id="{DC0758F4-659A-449B-AA4F-9A75125A82BF}"/>
              </a:ext>
            </a:extLst>
          </p:cNvPr>
          <p:cNvCxnSpPr>
            <a:cxnSpLocks/>
          </p:cNvCxnSpPr>
          <p:nvPr/>
        </p:nvCxnSpPr>
        <p:spPr>
          <a:xfrm>
            <a:off x="4412512" y="4612663"/>
            <a:ext cx="0" cy="47139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F79CC4-15D9-43F1-818D-3636C332EE7B}"/>
              </a:ext>
            </a:extLst>
          </p:cNvPr>
          <p:cNvCxnSpPr>
            <a:cxnSpLocks/>
          </p:cNvCxnSpPr>
          <p:nvPr/>
        </p:nvCxnSpPr>
        <p:spPr>
          <a:xfrm>
            <a:off x="11267850" y="4612662"/>
            <a:ext cx="0" cy="47139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F5F314-35A7-4897-9025-C037101A63DE}"/>
              </a:ext>
            </a:extLst>
          </p:cNvPr>
          <p:cNvCxnSpPr>
            <a:cxnSpLocks/>
          </p:cNvCxnSpPr>
          <p:nvPr/>
        </p:nvCxnSpPr>
        <p:spPr>
          <a:xfrm>
            <a:off x="2562447" y="2749276"/>
            <a:ext cx="7001508" cy="4597"/>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DCD19B0-1BB5-48CF-BD47-214BBE41C0F4}"/>
              </a:ext>
            </a:extLst>
          </p:cNvPr>
          <p:cNvCxnSpPr>
            <a:cxnSpLocks/>
          </p:cNvCxnSpPr>
          <p:nvPr/>
        </p:nvCxnSpPr>
        <p:spPr>
          <a:xfrm>
            <a:off x="2597889" y="2700537"/>
            <a:ext cx="0" cy="47139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A346808-AA5D-4703-B9F3-31DA7CBF52FD}"/>
              </a:ext>
            </a:extLst>
          </p:cNvPr>
          <p:cNvCxnSpPr>
            <a:cxnSpLocks/>
          </p:cNvCxnSpPr>
          <p:nvPr/>
        </p:nvCxnSpPr>
        <p:spPr>
          <a:xfrm>
            <a:off x="9563957" y="2700536"/>
            <a:ext cx="0" cy="47139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86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dirty="0"/>
              <a:t>Key Points to Remember About Expanded Access Uses of Investigational Drugs or Biologics</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609600" y="1520825"/>
            <a:ext cx="10972800" cy="4732338"/>
          </a:xfrm>
        </p:spPr>
        <p:txBody>
          <a:bodyPr>
            <a:noAutofit/>
          </a:bodyPr>
          <a:lstStyle/>
          <a:p>
            <a:r>
              <a:rPr lang="en-US" sz="2400" dirty="0"/>
              <a:t>Expanded access uses are not designed to replace clinical trials.</a:t>
            </a:r>
          </a:p>
          <a:p>
            <a:r>
              <a:rPr lang="en-US" sz="2400" dirty="0"/>
              <a:t>Industry/sponsors are not required to supply investigational drugs or biologics for expanded access uses; FDA does not make the decision.</a:t>
            </a:r>
          </a:p>
          <a:p>
            <a:r>
              <a:rPr lang="en-US" sz="2400" dirty="0"/>
              <a:t>The industry/sponsor decides what type of expanded access will be used for the investigational drug or biologic supplied.   </a:t>
            </a:r>
          </a:p>
          <a:p>
            <a:r>
              <a:rPr lang="en-US" sz="2400" dirty="0"/>
              <a:t>All expanded access uses of investigational drugs or biologics either require IRB prospective approval or retrospective IRB notification and informed consent from the subject or subject’s legally authorized representative except in emergency use if specific federal regulations are met.   </a:t>
            </a:r>
          </a:p>
          <a:p>
            <a:pPr lvl="1"/>
            <a:r>
              <a:rPr lang="en-US" sz="2400" dirty="0"/>
              <a:t>Non-emergency use (prospective IRB approval)</a:t>
            </a:r>
          </a:p>
          <a:p>
            <a:pPr lvl="1"/>
            <a:r>
              <a:rPr lang="en-US" sz="2400" dirty="0"/>
              <a:t>Emergency use (IRB notification 5 working days after the initial use of the investigational drug or biologic)</a:t>
            </a:r>
          </a:p>
          <a:p>
            <a:pPr marL="0" indent="0">
              <a:buNone/>
            </a:pPr>
            <a:endParaRPr lang="en-US" sz="2800" b="1"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703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dirty="0"/>
              <a:t>Summary of Different Types of Expanded Access: Drugs and Biologics</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839200" y="63159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F0DAD-24A3-4C31-9792-00C8671374EF}" type="slidenum">
              <a:rPr lang="en-US" smtClean="0"/>
              <a:pPr/>
              <a:t>6</a:t>
            </a:fld>
            <a:endParaRPr lang="en-US" dirty="0"/>
          </a:p>
        </p:txBody>
      </p:sp>
      <p:sp>
        <p:nvSpPr>
          <p:cNvPr id="7" name="Content Placeholder 6">
            <a:extLst>
              <a:ext uri="{FF2B5EF4-FFF2-40B4-BE49-F238E27FC236}">
                <a16:creationId xmlns:a16="http://schemas.microsoft.com/office/drawing/2014/main" id="{4ED049A1-13A3-4FEB-AEA1-C0AA205F2438}"/>
              </a:ext>
            </a:extLst>
          </p:cNvPr>
          <p:cNvSpPr>
            <a:spLocks noGrp="1"/>
          </p:cNvSpPr>
          <p:nvPr>
            <p:ph idx="1"/>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2306BEF2-561A-423C-A3B7-D5B6715F02CE}"/>
              </a:ext>
            </a:extLst>
          </p:cNvPr>
          <p:cNvPicPr/>
          <p:nvPr/>
        </p:nvPicPr>
        <p:blipFill rotWithShape="1">
          <a:blip r:embed="rId2"/>
          <a:srcRect l="21211" t="23612" r="22726" b="15278"/>
          <a:stretch/>
        </p:blipFill>
        <p:spPr bwMode="auto">
          <a:xfrm>
            <a:off x="1917405" y="1516923"/>
            <a:ext cx="8293395" cy="498160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D5AF9B17-DA4B-4B67-A697-A23DC68EA6D7}"/>
              </a:ext>
            </a:extLst>
          </p:cNvPr>
          <p:cNvSpPr txBox="1"/>
          <p:nvPr/>
        </p:nvSpPr>
        <p:spPr>
          <a:xfrm>
            <a:off x="151760" y="6616525"/>
            <a:ext cx="664244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Source: https://www.fda.gov/news-events/expanded-access/expanded-access-how-submit-request-forms</a:t>
            </a:r>
          </a:p>
        </p:txBody>
      </p:sp>
    </p:spTree>
    <p:extLst>
      <p:ext uri="{BB962C8B-B14F-4D97-AF65-F5344CB8AC3E}">
        <p14:creationId xmlns:p14="http://schemas.microsoft.com/office/powerpoint/2010/main" val="158834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Autofit/>
          </a:bodyPr>
          <a:lstStyle/>
          <a:p>
            <a:r>
              <a:rPr lang="en-US" sz="3200" dirty="0"/>
              <a:t>The Expanded Access Program to Remdesivir </a:t>
            </a:r>
            <a:br>
              <a:rPr lang="en-US" sz="3200" dirty="0"/>
            </a:br>
            <a:r>
              <a:rPr lang="en-US" sz="3200" dirty="0"/>
              <a:t>(Gilead Sciences, Inc.)</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609600" y="1520825"/>
            <a:ext cx="10972800" cy="4732338"/>
          </a:xfrm>
        </p:spPr>
        <p:txBody>
          <a:bodyPr>
            <a:noAutofit/>
          </a:bodyPr>
          <a:lstStyle/>
          <a:p>
            <a:r>
              <a:rPr lang="en-US" sz="2600" dirty="0"/>
              <a:t>Gilead is currently only allowing access to Remdesivir:</a:t>
            </a:r>
          </a:p>
          <a:p>
            <a:pPr lvl="1"/>
            <a:r>
              <a:rPr lang="en-US" sz="2600" dirty="0"/>
              <a:t>Clinical trials</a:t>
            </a:r>
          </a:p>
          <a:p>
            <a:pPr lvl="1"/>
            <a:r>
              <a:rPr lang="en-US" sz="2600" u="sng" dirty="0"/>
              <a:t>Expanded access</a:t>
            </a:r>
            <a:r>
              <a:rPr lang="en-US" sz="2600" dirty="0"/>
              <a:t>:  Emergency IND</a:t>
            </a:r>
          </a:p>
          <a:p>
            <a:r>
              <a:rPr lang="en-US" sz="2600" dirty="0"/>
              <a:t>Requests must be made by the patient’s lead treating physician.</a:t>
            </a:r>
          </a:p>
          <a:p>
            <a:r>
              <a:rPr lang="en-US" sz="2600" dirty="0"/>
              <a:t>Requests must be made through the Gilead portal at </a:t>
            </a:r>
            <a:r>
              <a:rPr lang="en-US" sz="2600" dirty="0">
                <a:hlinkClick r:id="rId2"/>
              </a:rPr>
              <a:t>https://rdvcu.gilead.com/</a:t>
            </a:r>
            <a:r>
              <a:rPr lang="en-US" sz="2600" dirty="0"/>
              <a:t>.</a:t>
            </a:r>
          </a:p>
          <a:p>
            <a:r>
              <a:rPr lang="en-US" sz="2600" dirty="0"/>
              <a:t>Prospective IRB approval is not required. However, any emergency use must be reported to the IRB within 5 working days after the initial administration of Remdesivir.</a:t>
            </a:r>
          </a:p>
          <a:p>
            <a:pPr lvl="1"/>
            <a:r>
              <a:rPr lang="en-US" sz="2600" dirty="0"/>
              <a:t>If prospective IRB notification is required by your IRB or institution, you must follow those applicable local requirements. </a:t>
            </a:r>
          </a:p>
          <a:p>
            <a:pPr marL="0" indent="0">
              <a:buNone/>
            </a:pPr>
            <a:endParaRPr lang="en-US" sz="2800" b="1"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811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a:xfrm>
            <a:off x="609600" y="326232"/>
            <a:ext cx="11171274" cy="1143000"/>
          </a:xfrm>
        </p:spPr>
        <p:txBody>
          <a:bodyPr>
            <a:noAutofit/>
          </a:bodyPr>
          <a:lstStyle/>
          <a:p>
            <a:pPr algn="l"/>
            <a:br>
              <a:rPr lang="en-US" sz="2400" dirty="0"/>
            </a:br>
            <a:r>
              <a:rPr lang="en-US" sz="2800" dirty="0"/>
              <a:t>The Gilead Sciences, Inc. Expanded Access Website for Requesting Use of Remdesivir to Eligible Patients at https://rdvcu.gilead.com/</a:t>
            </a:r>
            <a:br>
              <a:rPr lang="en-US" sz="2800" b="1" dirty="0"/>
            </a:br>
            <a:endParaRPr lang="en-US" sz="2800" dirty="0"/>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609600" y="1712211"/>
            <a:ext cx="10972800" cy="4732338"/>
          </a:xfrm>
        </p:spPr>
        <p:txBody>
          <a:bodyPr>
            <a:noAutofit/>
          </a:bodyPr>
          <a:lstStyle/>
          <a:p>
            <a:r>
              <a:rPr lang="en-US" sz="2400" dirty="0"/>
              <a:t>An exception is not needed when the single IRB requirement doesn’t apply.</a:t>
            </a:r>
          </a:p>
          <a:p>
            <a:r>
              <a:rPr lang="en-US" sz="2400" dirty="0"/>
              <a:t>The single IRB requirement applies to all federally conducted or supported non-exempt human subjects research involving more than one (1) institution engaged in human subjects research. The single IRB requirement does not apply if the non-exempt human subjects research involving the VA and another engaged institution is</a:t>
            </a:r>
          </a:p>
          <a:p>
            <a:pPr lvl="1"/>
            <a:r>
              <a:rPr lang="en-US" sz="2400" dirty="0"/>
              <a:t>Not funded or supported by VA or another Federal agency or department at the other non-VA institution, or</a:t>
            </a:r>
          </a:p>
          <a:p>
            <a:pPr lvl="1"/>
            <a:r>
              <a:rPr lang="en-US" sz="2400" dirty="0"/>
              <a:t>The other non-VA institution is not another federal agency or department’s institution.</a:t>
            </a:r>
          </a:p>
          <a:p>
            <a:pPr marL="457200" lvl="1" indent="0">
              <a:buNone/>
            </a:pPr>
            <a:endParaRPr lang="en-US" sz="2400" dirty="0"/>
          </a:p>
          <a:p>
            <a:pPr marL="0" indent="0">
              <a:buNone/>
            </a:pPr>
            <a:r>
              <a:rPr lang="en-US" sz="2400" b="1" dirty="0"/>
              <a:t>	</a:t>
            </a:r>
            <a:endParaRPr lang="en-US" sz="2400" dirty="0"/>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346EABC-307E-4952-9469-AE39661C4D4F}"/>
              </a:ext>
            </a:extLst>
          </p:cNvPr>
          <p:cNvPicPr>
            <a:picLocks noChangeAspect="1"/>
          </p:cNvPicPr>
          <p:nvPr/>
        </p:nvPicPr>
        <p:blipFill rotWithShape="1">
          <a:blip r:embed="rId2"/>
          <a:srcRect t="12558" r="3373" b="14263"/>
          <a:stretch/>
        </p:blipFill>
        <p:spPr>
          <a:xfrm>
            <a:off x="127592" y="1524997"/>
            <a:ext cx="11780874" cy="5018568"/>
          </a:xfrm>
          <a:prstGeom prst="rect">
            <a:avLst/>
          </a:prstGeom>
        </p:spPr>
      </p:pic>
    </p:spTree>
    <p:extLst>
      <p:ext uri="{BB962C8B-B14F-4D97-AF65-F5344CB8AC3E}">
        <p14:creationId xmlns:p14="http://schemas.microsoft.com/office/powerpoint/2010/main" val="135764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a:bodyPr>
          <a:lstStyle/>
          <a:p>
            <a:r>
              <a:rPr lang="en-US" sz="2800" dirty="0"/>
              <a:t>Criteria That Must Be Met in Order to Submit a Compassionate Use Request to Gilead for Remdesivir </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r>
              <a:rPr lang="en-US" sz="1800" b="1" dirty="0"/>
              <a:t>Key inclusion criteria</a:t>
            </a:r>
          </a:p>
          <a:p>
            <a:pPr lvl="1"/>
            <a:r>
              <a:rPr lang="en-US" sz="1800" dirty="0"/>
              <a:t>Hospitalization</a:t>
            </a:r>
          </a:p>
          <a:p>
            <a:pPr lvl="1"/>
            <a:r>
              <a:rPr lang="en-US" sz="1800" dirty="0"/>
              <a:t>Confirmed SARS-CoV-2 by PCR</a:t>
            </a:r>
          </a:p>
          <a:p>
            <a:pPr lvl="1"/>
            <a:r>
              <a:rPr lang="en-US" sz="1800" dirty="0"/>
              <a:t>Mechanical ventilation</a:t>
            </a:r>
          </a:p>
          <a:p>
            <a:r>
              <a:rPr lang="en-US" sz="1800" b="1" dirty="0"/>
              <a:t>Key exclusion criteria</a:t>
            </a:r>
          </a:p>
          <a:p>
            <a:pPr lvl="1"/>
            <a:r>
              <a:rPr lang="en-US" sz="1800" dirty="0"/>
              <a:t>Evidence of Multi-organ failure</a:t>
            </a:r>
          </a:p>
          <a:p>
            <a:pPr lvl="1"/>
            <a:r>
              <a:rPr lang="en-US" sz="1800" dirty="0"/>
              <a:t>Pressor requirement to maintain blood pressure</a:t>
            </a:r>
          </a:p>
          <a:p>
            <a:pPr lvl="1"/>
            <a:r>
              <a:rPr lang="en-US" sz="1800" dirty="0"/>
              <a:t>ALT levels &gt; 5 X ULN</a:t>
            </a:r>
          </a:p>
          <a:p>
            <a:pPr lvl="1"/>
            <a:r>
              <a:rPr lang="en-US" sz="1800" dirty="0"/>
              <a:t>Cr Clearance &lt;30 mL/min or on renal replacement therapy</a:t>
            </a:r>
          </a:p>
          <a:p>
            <a:pPr lvl="1"/>
            <a:r>
              <a:rPr lang="en-US" sz="1800" dirty="0"/>
              <a:t>Remdesivir cannot be used in conjunction with other experimental antiviral agents for COVID-19</a:t>
            </a:r>
          </a:p>
          <a:p>
            <a:pPr lvl="1"/>
            <a:r>
              <a:rPr lang="en-US" sz="1800" dirty="0"/>
              <a:t>Pregnancy or breastfeeding</a:t>
            </a:r>
            <a:endParaRPr lang="en-US" sz="1800" i="1" dirty="0"/>
          </a:p>
          <a:p>
            <a:pPr marL="0" lvl="1" indent="0">
              <a:buNone/>
            </a:pPr>
            <a:r>
              <a:rPr lang="en-US" sz="1800" i="1" dirty="0"/>
              <a:t>These criteria are subject to change without notice and may be subject to additional considerations and limitations. If your patient does not meet these minimal criteria, please do not submit a request at this time. Please note that meeting these minimum criteria does not guarantee approval of a request for remdesivir.​ </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0F0DAD-24A3-4C31-9792-00C8671374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2929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6495</TotalTime>
  <Words>2018</Words>
  <Application>Microsoft Office PowerPoint</Application>
  <PresentationFormat>Widescreen</PresentationFormat>
  <Paragraphs>195</Paragraphs>
  <Slides>28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Expanded Access Use of for Investigational Drugs in VA:  Focus on COVID-19   Office of Research Protections, Policy, &amp; Education VHA Office of Research and Development Department of Veterans Affairs                           March 18, 2020  </vt:lpstr>
      <vt:lpstr>Discussion Points</vt:lpstr>
      <vt:lpstr>What is Meant by Expanded Access to Investigational Drugs and Biologics?</vt:lpstr>
      <vt:lpstr>Common Pathways for Use of Drugs and Biologics</vt:lpstr>
      <vt:lpstr>Key Points to Remember About Expanded Access Uses of Investigational Drugs or Biologics</vt:lpstr>
      <vt:lpstr>Summary of Different Types of Expanded Access: Drugs and Biologics</vt:lpstr>
      <vt:lpstr>The Expanded Access Program to Remdesivir  (Gilead Sciences, Inc.)</vt:lpstr>
      <vt:lpstr> The Gilead Sciences, Inc. Expanded Access Website for Requesting Use of Remdesivir to Eligible Patients at https://rdvcu.gilead.com/ </vt:lpstr>
      <vt:lpstr>Criteria That Must Be Met in Order to Submit a Compassionate Use Request to Gilead for Remdesivir </vt:lpstr>
      <vt:lpstr>Expanded Access Process for Remdesivir  Gilead Sciences, Inc. </vt:lpstr>
      <vt:lpstr>Expanded Access Process for Remdesivir  Gilead Sciences, Inc. (cont.)</vt:lpstr>
      <vt:lpstr>Expanded Access Process for Remdesivir  Gilead Sciences, Inc. (cont.)</vt:lpstr>
      <vt:lpstr>Form FDA 3926</vt:lpstr>
      <vt:lpstr>What Research Committees or Subcommittees are Required to Review or Approve When a VA Physician Wants to Request an Investigational Drug or Biologic Related to COVID-19 Through Expanded Access?</vt:lpstr>
      <vt:lpstr>Support Center for Facilitating Questions about Expanded Access Uses of Investigational Drugs and Biologics: COVID-19</vt:lpstr>
      <vt:lpstr>Mechanism for VA Clinicians from VA Facilities without Research Programs to use Expanded Access for Investigational Drugs and Biologics  Related to COVID-19</vt:lpstr>
      <vt:lpstr>Steps for VA Facilities without Research Programs to use Expanded Access for Investigational Drugs and Biologics  Related to COVID-19</vt:lpstr>
      <vt:lpstr>VA Special Assurance (VSA)</vt:lpstr>
      <vt:lpstr>VA Special Assurance </vt:lpstr>
      <vt:lpstr>Expanded Access Support for VA Facilities without Research Programs </vt:lpstr>
      <vt:lpstr>PowerPoint Presentation</vt:lpstr>
      <vt:lpstr>PowerPoint Presentation</vt:lpstr>
      <vt:lpstr>Steps for VA Facilities without Research Programs to use Expanded Access for Investigational Drugs and Biologics Related to COVID-19</vt:lpstr>
      <vt:lpstr>EA Navigator: Reagan Udall Foundation for the FDA</vt:lpstr>
      <vt:lpstr>Expanded Access Navigator https://navigator.reaganudall.org/</vt:lpstr>
      <vt:lpstr>Summary</vt:lpstr>
      <vt:lpstr>Important 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Expanded Access Use of for Investigational Drugs in VA:  Focus on Covid-19</dc:title>
  <dc:subject>Expanded Access Use of for Investigational Drugs in VA:  Focus on Covid-19</dc:subject>
  <dc:creator>Cappelletti, Maurand</dc:creator>
  <cp:keywords>Expanded Access Use of for Investigational Drugs in VA:  Focus on Covid-19</cp:keywords>
  <cp:lastModifiedBy>Rivera, Portia T</cp:lastModifiedBy>
  <cp:revision>795</cp:revision>
  <cp:lastPrinted>2020-03-18T15:41:43Z</cp:lastPrinted>
  <dcterms:created xsi:type="dcterms:W3CDTF">2018-05-11T16:11:59Z</dcterms:created>
  <dcterms:modified xsi:type="dcterms:W3CDTF">2020-03-20T13:20:48Z</dcterms:modified>
</cp:coreProperties>
</file>